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339" r:id="rId2"/>
    <p:sldId id="340" r:id="rId3"/>
    <p:sldId id="341" r:id="rId4"/>
    <p:sldId id="358" r:id="rId5"/>
    <p:sldId id="343" r:id="rId6"/>
    <p:sldId id="276" r:id="rId7"/>
    <p:sldId id="338" r:id="rId8"/>
    <p:sldId id="346" r:id="rId9"/>
    <p:sldId id="347" r:id="rId10"/>
    <p:sldId id="348" r:id="rId11"/>
    <p:sldId id="277" r:id="rId12"/>
    <p:sldId id="279" r:id="rId13"/>
    <p:sldId id="349" r:id="rId14"/>
    <p:sldId id="350" r:id="rId15"/>
    <p:sldId id="351" r:id="rId16"/>
    <p:sldId id="283" r:id="rId17"/>
    <p:sldId id="284" r:id="rId18"/>
    <p:sldId id="285" r:id="rId19"/>
    <p:sldId id="286" r:id="rId20"/>
    <p:sldId id="301" r:id="rId21"/>
    <p:sldId id="302" r:id="rId22"/>
    <p:sldId id="303" r:id="rId23"/>
    <p:sldId id="304" r:id="rId24"/>
    <p:sldId id="305" r:id="rId25"/>
    <p:sldId id="306" r:id="rId26"/>
    <p:sldId id="307" r:id="rId27"/>
    <p:sldId id="308" r:id="rId28"/>
    <p:sldId id="309" r:id="rId29"/>
    <p:sldId id="310" r:id="rId30"/>
    <p:sldId id="344" r:id="rId31"/>
    <p:sldId id="345" r:id="rId3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EB"/>
    <a:srgbClr val="F3FFF7"/>
    <a:srgbClr val="F9FFE7"/>
    <a:srgbClr val="F2FFE7"/>
    <a:srgbClr val="F6FFEB"/>
    <a:srgbClr val="FFFFFF"/>
    <a:srgbClr val="E1FFEB"/>
    <a:srgbClr val="C4D79B"/>
    <a:srgbClr val="EBF1DE"/>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14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7A3087-864D-40DB-BCD8-00744263150B}" type="doc">
      <dgm:prSet loTypeId="urn:microsoft.com/office/officeart/2005/8/layout/process1" loCatId="process" qsTypeId="urn:microsoft.com/office/officeart/2005/8/quickstyle/simple1" qsCatId="simple" csTypeId="urn:microsoft.com/office/officeart/2005/8/colors/accent1_2" csCatId="accent1" phldr="1"/>
      <dgm:spPr/>
    </dgm:pt>
    <dgm:pt modelId="{E6A890D9-F39F-443F-A25D-C1EA1844F86C}">
      <dgm:prSet phldrT="[テキスト]" custT="1"/>
      <dgm:spPr>
        <a:solidFill>
          <a:srgbClr val="FFCCFF"/>
        </a:solidFill>
      </dgm:spPr>
      <dgm:t>
        <a:bodyPr lIns="108000" tIns="108000" rIns="108000"/>
        <a:lstStyle/>
        <a:p>
          <a:pPr algn="ctr">
            <a:lnSpc>
              <a:spcPts val="2100"/>
            </a:lnSpc>
          </a:pPr>
          <a:r>
            <a:rPr kumimoji="1" lang="ja-JP" altLang="en-US" sz="2000" b="1" dirty="0">
              <a:solidFill>
                <a:schemeClr val="tx1"/>
              </a:solidFill>
              <a:effectLst>
                <a:outerShdw blurRad="38100" dist="38100" dir="2700000" algn="tl">
                  <a:srgbClr val="000000">
                    <a:alpha val="43137"/>
                  </a:srgbClr>
                </a:outerShdw>
              </a:effectLst>
            </a:rPr>
            <a:t>年度当初</a:t>
          </a:r>
          <a:endParaRPr kumimoji="1" lang="en-US" altLang="ja-JP" sz="2000" b="1" dirty="0">
            <a:solidFill>
              <a:schemeClr val="tx1"/>
            </a:solidFill>
            <a:effectLst>
              <a:outerShdw blurRad="38100" dist="38100" dir="2700000" algn="tl">
                <a:srgbClr val="000000">
                  <a:alpha val="43137"/>
                </a:srgbClr>
              </a:outerShdw>
            </a:effectLst>
          </a:endParaRPr>
        </a:p>
        <a:p>
          <a:pPr algn="just">
            <a:lnSpc>
              <a:spcPts val="2100"/>
            </a:lnSpc>
          </a:pPr>
          <a:r>
            <a:rPr kumimoji="1" lang="ja-JP" altLang="en-US" sz="1800" dirty="0">
              <a:solidFill>
                <a:schemeClr val="tx1"/>
              </a:solidFill>
            </a:rPr>
            <a:t>育成指標等を参考に、自身のキャリアステージに基づいた目標を設定</a:t>
          </a:r>
          <a:endParaRPr kumimoji="1" lang="en-US" altLang="ja-JP" sz="1800" dirty="0">
            <a:solidFill>
              <a:schemeClr val="tx1"/>
            </a:solidFill>
          </a:endParaRPr>
        </a:p>
      </dgm:t>
    </dgm:pt>
    <dgm:pt modelId="{93C41F13-2A4C-466C-B21E-70104FDF29DB}" type="parTrans" cxnId="{2B468177-1501-46DC-9DCC-05F26FD2B93A}">
      <dgm:prSet/>
      <dgm:spPr/>
      <dgm:t>
        <a:bodyPr/>
        <a:lstStyle/>
        <a:p>
          <a:endParaRPr kumimoji="1" lang="ja-JP" altLang="en-US"/>
        </a:p>
      </dgm:t>
    </dgm:pt>
    <dgm:pt modelId="{6BCE2EB9-D4A7-4D77-931A-2697D9843616}" type="sibTrans" cxnId="{2B468177-1501-46DC-9DCC-05F26FD2B93A}">
      <dgm:prSet/>
      <dgm:spPr>
        <a:solidFill>
          <a:schemeClr val="accent6">
            <a:lumMod val="75000"/>
          </a:schemeClr>
        </a:solidFill>
      </dgm:spPr>
      <dgm:t>
        <a:bodyPr/>
        <a:lstStyle/>
        <a:p>
          <a:endParaRPr kumimoji="1" lang="ja-JP" altLang="en-US"/>
        </a:p>
      </dgm:t>
    </dgm:pt>
    <dgm:pt modelId="{C53C5AD3-7EE5-44D9-B063-A85B72CFEEA2}">
      <dgm:prSet phldrT="[テキスト]" custT="1"/>
      <dgm:spPr>
        <a:solidFill>
          <a:srgbClr val="FFCCFF"/>
        </a:solidFill>
      </dgm:spPr>
      <dgm:t>
        <a:bodyPr lIns="108000" tIns="108000" rIns="108000"/>
        <a:lstStyle/>
        <a:p>
          <a:pPr algn="ctr">
            <a:lnSpc>
              <a:spcPts val="2100"/>
            </a:lnSpc>
          </a:pPr>
          <a:r>
            <a:rPr kumimoji="1" lang="ja-JP" altLang="en-US" sz="2000" b="1" dirty="0">
              <a:solidFill>
                <a:schemeClr val="tx1"/>
              </a:solidFill>
              <a:effectLst>
                <a:outerShdw blurRad="38100" dist="38100" dir="2700000" algn="tl">
                  <a:srgbClr val="000000">
                    <a:alpha val="43137"/>
                  </a:srgbClr>
                </a:outerShdw>
              </a:effectLst>
            </a:rPr>
            <a:t>日常活動中</a:t>
          </a:r>
          <a:endParaRPr kumimoji="1" lang="en-US" altLang="ja-JP" sz="2000" b="1" dirty="0">
            <a:solidFill>
              <a:schemeClr val="tx1"/>
            </a:solidFill>
            <a:effectLst>
              <a:outerShdw blurRad="38100" dist="38100" dir="2700000" algn="tl">
                <a:srgbClr val="000000">
                  <a:alpha val="43137"/>
                </a:srgbClr>
              </a:outerShdw>
            </a:effectLst>
          </a:endParaRPr>
        </a:p>
        <a:p>
          <a:pPr algn="just">
            <a:lnSpc>
              <a:spcPts val="2100"/>
            </a:lnSpc>
          </a:pPr>
          <a:r>
            <a:rPr kumimoji="1" lang="ja-JP" altLang="en-US" sz="1800" dirty="0">
              <a:solidFill>
                <a:schemeClr val="tx1"/>
              </a:solidFill>
            </a:rPr>
            <a:t>管理職からの指導助言内容や、自己目標の追加・変更、達成状況を記入</a:t>
          </a:r>
        </a:p>
      </dgm:t>
    </dgm:pt>
    <dgm:pt modelId="{6901557B-3ED9-45A5-88BC-F79012A744EB}" type="parTrans" cxnId="{BB70505A-929E-4D7F-9CDE-F80919EBF639}">
      <dgm:prSet/>
      <dgm:spPr/>
      <dgm:t>
        <a:bodyPr/>
        <a:lstStyle/>
        <a:p>
          <a:endParaRPr kumimoji="1" lang="ja-JP" altLang="en-US"/>
        </a:p>
      </dgm:t>
    </dgm:pt>
    <dgm:pt modelId="{5D253198-1AFF-4FE6-AD74-3432E43BEC7F}" type="sibTrans" cxnId="{BB70505A-929E-4D7F-9CDE-F80919EBF639}">
      <dgm:prSet/>
      <dgm:spPr>
        <a:solidFill>
          <a:schemeClr val="accent6">
            <a:lumMod val="75000"/>
          </a:schemeClr>
        </a:solidFill>
      </dgm:spPr>
      <dgm:t>
        <a:bodyPr/>
        <a:lstStyle/>
        <a:p>
          <a:endParaRPr kumimoji="1" lang="ja-JP" altLang="en-US"/>
        </a:p>
      </dgm:t>
    </dgm:pt>
    <dgm:pt modelId="{EAF32753-3AB8-4F70-AD77-0EBF6A9E01BA}">
      <dgm:prSet phldrT="[テキスト]" custT="1"/>
      <dgm:spPr>
        <a:solidFill>
          <a:srgbClr val="FFCCFF"/>
        </a:solidFill>
      </dgm:spPr>
      <dgm:t>
        <a:bodyPr lIns="108000" tIns="108000" rIns="108000"/>
        <a:lstStyle/>
        <a:p>
          <a:pPr algn="ctr">
            <a:lnSpc>
              <a:spcPts val="2100"/>
            </a:lnSpc>
          </a:pPr>
          <a:r>
            <a:rPr kumimoji="1" lang="ja-JP" altLang="en-US" sz="2000" b="1" dirty="0">
              <a:solidFill>
                <a:schemeClr val="tx1"/>
              </a:solidFill>
              <a:effectLst>
                <a:outerShdw blurRad="38100" dist="38100" dir="2700000" algn="tl">
                  <a:srgbClr val="000000">
                    <a:alpha val="43137"/>
                  </a:srgbClr>
                </a:outerShdw>
              </a:effectLst>
            </a:rPr>
            <a:t>年度末</a:t>
          </a:r>
          <a:endParaRPr kumimoji="1" lang="en-US" altLang="ja-JP" sz="2000" b="1" dirty="0">
            <a:solidFill>
              <a:schemeClr val="tx1"/>
            </a:solidFill>
            <a:effectLst>
              <a:outerShdw blurRad="38100" dist="38100" dir="2700000" algn="tl">
                <a:srgbClr val="000000">
                  <a:alpha val="43137"/>
                </a:srgbClr>
              </a:outerShdw>
            </a:effectLst>
          </a:endParaRPr>
        </a:p>
        <a:p>
          <a:pPr algn="just">
            <a:lnSpc>
              <a:spcPts val="2100"/>
            </a:lnSpc>
          </a:pPr>
          <a:r>
            <a:rPr kumimoji="1" lang="ja-JP" altLang="en-US" sz="1800" dirty="0">
              <a:solidFill>
                <a:schemeClr val="tx1"/>
              </a:solidFill>
            </a:rPr>
            <a:t>育成指標等を参考に目標の達成状況を確認し、次年度の取組内容を整理</a:t>
          </a:r>
        </a:p>
      </dgm:t>
    </dgm:pt>
    <dgm:pt modelId="{B03592ED-B980-4C37-AABF-44EF5EAB5010}" type="parTrans" cxnId="{67FDDD3D-1487-4BCE-961C-64CF9A8EAACB}">
      <dgm:prSet/>
      <dgm:spPr/>
      <dgm:t>
        <a:bodyPr/>
        <a:lstStyle/>
        <a:p>
          <a:endParaRPr kumimoji="1" lang="ja-JP" altLang="en-US"/>
        </a:p>
      </dgm:t>
    </dgm:pt>
    <dgm:pt modelId="{007E17CB-63BD-4FCF-8521-6579B0F81B2B}" type="sibTrans" cxnId="{67FDDD3D-1487-4BCE-961C-64CF9A8EAACB}">
      <dgm:prSet/>
      <dgm:spPr/>
      <dgm:t>
        <a:bodyPr/>
        <a:lstStyle/>
        <a:p>
          <a:endParaRPr kumimoji="1" lang="ja-JP" altLang="en-US"/>
        </a:p>
      </dgm:t>
    </dgm:pt>
    <dgm:pt modelId="{F35980DC-6796-4C35-94E5-44C5C10354E7}" type="pres">
      <dgm:prSet presAssocID="{C27A3087-864D-40DB-BCD8-00744263150B}" presName="Name0" presStyleCnt="0">
        <dgm:presLayoutVars>
          <dgm:dir/>
          <dgm:resizeHandles val="exact"/>
        </dgm:presLayoutVars>
      </dgm:prSet>
      <dgm:spPr/>
    </dgm:pt>
    <dgm:pt modelId="{2B61B06F-77DB-431C-B73A-5BCBE42016C1}" type="pres">
      <dgm:prSet presAssocID="{E6A890D9-F39F-443F-A25D-C1EA1844F86C}" presName="node" presStyleLbl="node1" presStyleIdx="0" presStyleCnt="3">
        <dgm:presLayoutVars>
          <dgm:bulletEnabled val="1"/>
        </dgm:presLayoutVars>
      </dgm:prSet>
      <dgm:spPr/>
    </dgm:pt>
    <dgm:pt modelId="{B592A1BD-5AA4-462D-B548-A4EB7ED09ED7}" type="pres">
      <dgm:prSet presAssocID="{6BCE2EB9-D4A7-4D77-931A-2697D9843616}" presName="sibTrans" presStyleLbl="sibTrans2D1" presStyleIdx="0" presStyleCnt="2"/>
      <dgm:spPr/>
    </dgm:pt>
    <dgm:pt modelId="{29DC98C6-BF25-45F0-AFEB-C7494B8E3444}" type="pres">
      <dgm:prSet presAssocID="{6BCE2EB9-D4A7-4D77-931A-2697D9843616}" presName="connectorText" presStyleLbl="sibTrans2D1" presStyleIdx="0" presStyleCnt="2"/>
      <dgm:spPr/>
    </dgm:pt>
    <dgm:pt modelId="{9D931AD7-BCDF-4042-BF67-AD8C35598770}" type="pres">
      <dgm:prSet presAssocID="{C53C5AD3-7EE5-44D9-B063-A85B72CFEEA2}" presName="node" presStyleLbl="node1" presStyleIdx="1" presStyleCnt="3">
        <dgm:presLayoutVars>
          <dgm:bulletEnabled val="1"/>
        </dgm:presLayoutVars>
      </dgm:prSet>
      <dgm:spPr/>
    </dgm:pt>
    <dgm:pt modelId="{E3540F88-232E-4A8C-B4A8-238052E1CD15}" type="pres">
      <dgm:prSet presAssocID="{5D253198-1AFF-4FE6-AD74-3432E43BEC7F}" presName="sibTrans" presStyleLbl="sibTrans2D1" presStyleIdx="1" presStyleCnt="2"/>
      <dgm:spPr/>
    </dgm:pt>
    <dgm:pt modelId="{9DF275E5-A055-4796-B674-BC49E8FDD95B}" type="pres">
      <dgm:prSet presAssocID="{5D253198-1AFF-4FE6-AD74-3432E43BEC7F}" presName="connectorText" presStyleLbl="sibTrans2D1" presStyleIdx="1" presStyleCnt="2"/>
      <dgm:spPr/>
    </dgm:pt>
    <dgm:pt modelId="{0BC23B8C-E2D7-407B-8BD8-90140BDFED19}" type="pres">
      <dgm:prSet presAssocID="{EAF32753-3AB8-4F70-AD77-0EBF6A9E01BA}" presName="node" presStyleLbl="node1" presStyleIdx="2" presStyleCnt="3">
        <dgm:presLayoutVars>
          <dgm:bulletEnabled val="1"/>
        </dgm:presLayoutVars>
      </dgm:prSet>
      <dgm:spPr/>
    </dgm:pt>
  </dgm:ptLst>
  <dgm:cxnLst>
    <dgm:cxn modelId="{48D76D09-70C6-4470-8BBF-A3889F7CBE3F}" type="presOf" srcId="{6BCE2EB9-D4A7-4D77-931A-2697D9843616}" destId="{B592A1BD-5AA4-462D-B548-A4EB7ED09ED7}" srcOrd="0" destOrd="0" presId="urn:microsoft.com/office/officeart/2005/8/layout/process1"/>
    <dgm:cxn modelId="{10DFA331-CF66-44F7-8EBF-D3159F39843E}" type="presOf" srcId="{E6A890D9-F39F-443F-A25D-C1EA1844F86C}" destId="{2B61B06F-77DB-431C-B73A-5BCBE42016C1}" srcOrd="0" destOrd="0" presId="urn:microsoft.com/office/officeart/2005/8/layout/process1"/>
    <dgm:cxn modelId="{67FDDD3D-1487-4BCE-961C-64CF9A8EAACB}" srcId="{C27A3087-864D-40DB-BCD8-00744263150B}" destId="{EAF32753-3AB8-4F70-AD77-0EBF6A9E01BA}" srcOrd="2" destOrd="0" parTransId="{B03592ED-B980-4C37-AABF-44EF5EAB5010}" sibTransId="{007E17CB-63BD-4FCF-8521-6579B0F81B2B}"/>
    <dgm:cxn modelId="{59BDC945-FEBC-4854-928F-8476C73CDE62}" type="presOf" srcId="{5D253198-1AFF-4FE6-AD74-3432E43BEC7F}" destId="{9DF275E5-A055-4796-B674-BC49E8FDD95B}" srcOrd="1" destOrd="0" presId="urn:microsoft.com/office/officeart/2005/8/layout/process1"/>
    <dgm:cxn modelId="{F42C2169-74FF-40A7-8622-5EFF21B59575}" type="presOf" srcId="{6BCE2EB9-D4A7-4D77-931A-2697D9843616}" destId="{29DC98C6-BF25-45F0-AFEB-C7494B8E3444}" srcOrd="1" destOrd="0" presId="urn:microsoft.com/office/officeart/2005/8/layout/process1"/>
    <dgm:cxn modelId="{39EAFA4E-1F22-4F89-B65F-84057FF24B98}" type="presOf" srcId="{C53C5AD3-7EE5-44D9-B063-A85B72CFEEA2}" destId="{9D931AD7-BCDF-4042-BF67-AD8C35598770}" srcOrd="0" destOrd="0" presId="urn:microsoft.com/office/officeart/2005/8/layout/process1"/>
    <dgm:cxn modelId="{2B468177-1501-46DC-9DCC-05F26FD2B93A}" srcId="{C27A3087-864D-40DB-BCD8-00744263150B}" destId="{E6A890D9-F39F-443F-A25D-C1EA1844F86C}" srcOrd="0" destOrd="0" parTransId="{93C41F13-2A4C-466C-B21E-70104FDF29DB}" sibTransId="{6BCE2EB9-D4A7-4D77-931A-2697D9843616}"/>
    <dgm:cxn modelId="{BB70505A-929E-4D7F-9CDE-F80919EBF639}" srcId="{C27A3087-864D-40DB-BCD8-00744263150B}" destId="{C53C5AD3-7EE5-44D9-B063-A85B72CFEEA2}" srcOrd="1" destOrd="0" parTransId="{6901557B-3ED9-45A5-88BC-F79012A744EB}" sibTransId="{5D253198-1AFF-4FE6-AD74-3432E43BEC7F}"/>
    <dgm:cxn modelId="{9BD00DAE-3F9B-4C40-A45E-9456457C8476}" type="presOf" srcId="{5D253198-1AFF-4FE6-AD74-3432E43BEC7F}" destId="{E3540F88-232E-4A8C-B4A8-238052E1CD15}" srcOrd="0" destOrd="0" presId="urn:microsoft.com/office/officeart/2005/8/layout/process1"/>
    <dgm:cxn modelId="{375A59E6-E8AF-497E-8EE5-CF801296CD0A}" type="presOf" srcId="{EAF32753-3AB8-4F70-AD77-0EBF6A9E01BA}" destId="{0BC23B8C-E2D7-407B-8BD8-90140BDFED19}" srcOrd="0" destOrd="0" presId="urn:microsoft.com/office/officeart/2005/8/layout/process1"/>
    <dgm:cxn modelId="{64594DEE-01C3-48B9-A64F-E30F2F64702D}" type="presOf" srcId="{C27A3087-864D-40DB-BCD8-00744263150B}" destId="{F35980DC-6796-4C35-94E5-44C5C10354E7}" srcOrd="0" destOrd="0" presId="urn:microsoft.com/office/officeart/2005/8/layout/process1"/>
    <dgm:cxn modelId="{1F50F20D-7AF7-4ADD-B448-D3E36E7A84C4}" type="presParOf" srcId="{F35980DC-6796-4C35-94E5-44C5C10354E7}" destId="{2B61B06F-77DB-431C-B73A-5BCBE42016C1}" srcOrd="0" destOrd="0" presId="urn:microsoft.com/office/officeart/2005/8/layout/process1"/>
    <dgm:cxn modelId="{171B6CD6-3278-45D8-83E5-50965A00E779}" type="presParOf" srcId="{F35980DC-6796-4C35-94E5-44C5C10354E7}" destId="{B592A1BD-5AA4-462D-B548-A4EB7ED09ED7}" srcOrd="1" destOrd="0" presId="urn:microsoft.com/office/officeart/2005/8/layout/process1"/>
    <dgm:cxn modelId="{C5AA7DBB-2735-4DC3-997C-5707E669BE63}" type="presParOf" srcId="{B592A1BD-5AA4-462D-B548-A4EB7ED09ED7}" destId="{29DC98C6-BF25-45F0-AFEB-C7494B8E3444}" srcOrd="0" destOrd="0" presId="urn:microsoft.com/office/officeart/2005/8/layout/process1"/>
    <dgm:cxn modelId="{2560A53E-D1D7-40FD-8A34-7A3DBC39D827}" type="presParOf" srcId="{F35980DC-6796-4C35-94E5-44C5C10354E7}" destId="{9D931AD7-BCDF-4042-BF67-AD8C35598770}" srcOrd="2" destOrd="0" presId="urn:microsoft.com/office/officeart/2005/8/layout/process1"/>
    <dgm:cxn modelId="{88DA3B1E-9692-47E6-A029-15221DE113B5}" type="presParOf" srcId="{F35980DC-6796-4C35-94E5-44C5C10354E7}" destId="{E3540F88-232E-4A8C-B4A8-238052E1CD15}" srcOrd="3" destOrd="0" presId="urn:microsoft.com/office/officeart/2005/8/layout/process1"/>
    <dgm:cxn modelId="{81CE1AE3-2BD2-464F-AADF-383F9DCF7779}" type="presParOf" srcId="{E3540F88-232E-4A8C-B4A8-238052E1CD15}" destId="{9DF275E5-A055-4796-B674-BC49E8FDD95B}" srcOrd="0" destOrd="0" presId="urn:microsoft.com/office/officeart/2005/8/layout/process1"/>
    <dgm:cxn modelId="{AD8A0230-84BE-49DF-888A-CD48B035D604}" type="presParOf" srcId="{F35980DC-6796-4C35-94E5-44C5C10354E7}" destId="{0BC23B8C-E2D7-407B-8BD8-90140BDFED1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1B06F-77DB-431C-B73A-5BCBE42016C1}">
      <dsp:nvSpPr>
        <dsp:cNvPr id="0" name=""/>
        <dsp:cNvSpPr/>
      </dsp:nvSpPr>
      <dsp:spPr>
        <a:xfrm>
          <a:off x="7859" y="24039"/>
          <a:ext cx="2349240" cy="1805978"/>
        </a:xfrm>
        <a:prstGeom prst="roundRect">
          <a:avLst>
            <a:gd name="adj" fmla="val 10000"/>
          </a:avLst>
        </a:prstGeom>
        <a:solidFill>
          <a:srgbClr val="FF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76200" numCol="1" spcCol="1270" anchor="ctr" anchorCtr="0">
          <a:noAutofit/>
        </a:bodyPr>
        <a:lstStyle/>
        <a:p>
          <a:pPr marL="0" lvl="0" indent="0" algn="ctr" defTabSz="889000">
            <a:lnSpc>
              <a:spcPts val="2100"/>
            </a:lnSpc>
            <a:spcBef>
              <a:spcPct val="0"/>
            </a:spcBef>
            <a:spcAft>
              <a:spcPct val="35000"/>
            </a:spcAft>
            <a:buNone/>
          </a:pPr>
          <a:r>
            <a:rPr kumimoji="1" lang="ja-JP" altLang="en-US" sz="2000" b="1" kern="1200" dirty="0">
              <a:solidFill>
                <a:schemeClr val="tx1"/>
              </a:solidFill>
              <a:effectLst>
                <a:outerShdw blurRad="38100" dist="38100" dir="2700000" algn="tl">
                  <a:srgbClr val="000000">
                    <a:alpha val="43137"/>
                  </a:srgbClr>
                </a:outerShdw>
              </a:effectLst>
            </a:rPr>
            <a:t>年度当初</a:t>
          </a:r>
          <a:endParaRPr kumimoji="1" lang="en-US" altLang="ja-JP" sz="2000" b="1" kern="1200" dirty="0">
            <a:solidFill>
              <a:schemeClr val="tx1"/>
            </a:solidFill>
            <a:effectLst>
              <a:outerShdw blurRad="38100" dist="38100" dir="2700000" algn="tl">
                <a:srgbClr val="000000">
                  <a:alpha val="43137"/>
                </a:srgbClr>
              </a:outerShdw>
            </a:effectLst>
          </a:endParaRPr>
        </a:p>
        <a:p>
          <a:pPr marL="0" lvl="0" indent="0" algn="just" defTabSz="889000">
            <a:lnSpc>
              <a:spcPts val="2100"/>
            </a:lnSpc>
            <a:spcBef>
              <a:spcPct val="0"/>
            </a:spcBef>
            <a:spcAft>
              <a:spcPct val="35000"/>
            </a:spcAft>
            <a:buNone/>
          </a:pPr>
          <a:r>
            <a:rPr kumimoji="1" lang="ja-JP" altLang="en-US" sz="1800" kern="1200" dirty="0">
              <a:solidFill>
                <a:schemeClr val="tx1"/>
              </a:solidFill>
            </a:rPr>
            <a:t>育成指標等を参考に、自身のキャリアステージに基づいた目標を設定</a:t>
          </a:r>
          <a:endParaRPr kumimoji="1" lang="en-US" altLang="ja-JP" sz="1800" kern="1200" dirty="0">
            <a:solidFill>
              <a:schemeClr val="tx1"/>
            </a:solidFill>
          </a:endParaRPr>
        </a:p>
      </dsp:txBody>
      <dsp:txXfrm>
        <a:off x="60754" y="76934"/>
        <a:ext cx="2243450" cy="1700188"/>
      </dsp:txXfrm>
    </dsp:sp>
    <dsp:sp modelId="{B592A1BD-5AA4-462D-B548-A4EB7ED09ED7}">
      <dsp:nvSpPr>
        <dsp:cNvPr id="0" name=""/>
        <dsp:cNvSpPr/>
      </dsp:nvSpPr>
      <dsp:spPr>
        <a:xfrm>
          <a:off x="2592023" y="635722"/>
          <a:ext cx="498038" cy="582611"/>
        </a:xfrm>
        <a:prstGeom prs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kumimoji="1" lang="ja-JP" altLang="en-US" sz="2500" kern="1200"/>
        </a:p>
      </dsp:txBody>
      <dsp:txXfrm>
        <a:off x="2592023" y="752244"/>
        <a:ext cx="348627" cy="349567"/>
      </dsp:txXfrm>
    </dsp:sp>
    <dsp:sp modelId="{9D931AD7-BCDF-4042-BF67-AD8C35598770}">
      <dsp:nvSpPr>
        <dsp:cNvPr id="0" name=""/>
        <dsp:cNvSpPr/>
      </dsp:nvSpPr>
      <dsp:spPr>
        <a:xfrm>
          <a:off x="3296795" y="24039"/>
          <a:ext cx="2349240" cy="1805978"/>
        </a:xfrm>
        <a:prstGeom prst="roundRect">
          <a:avLst>
            <a:gd name="adj" fmla="val 10000"/>
          </a:avLst>
        </a:prstGeom>
        <a:solidFill>
          <a:srgbClr val="FF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76200" numCol="1" spcCol="1270" anchor="ctr" anchorCtr="0">
          <a:noAutofit/>
        </a:bodyPr>
        <a:lstStyle/>
        <a:p>
          <a:pPr marL="0" lvl="0" indent="0" algn="ctr" defTabSz="889000">
            <a:lnSpc>
              <a:spcPts val="2100"/>
            </a:lnSpc>
            <a:spcBef>
              <a:spcPct val="0"/>
            </a:spcBef>
            <a:spcAft>
              <a:spcPct val="35000"/>
            </a:spcAft>
            <a:buNone/>
          </a:pPr>
          <a:r>
            <a:rPr kumimoji="1" lang="ja-JP" altLang="en-US" sz="2000" b="1" kern="1200" dirty="0">
              <a:solidFill>
                <a:schemeClr val="tx1"/>
              </a:solidFill>
              <a:effectLst>
                <a:outerShdw blurRad="38100" dist="38100" dir="2700000" algn="tl">
                  <a:srgbClr val="000000">
                    <a:alpha val="43137"/>
                  </a:srgbClr>
                </a:outerShdw>
              </a:effectLst>
            </a:rPr>
            <a:t>日常活動中</a:t>
          </a:r>
          <a:endParaRPr kumimoji="1" lang="en-US" altLang="ja-JP" sz="2000" b="1" kern="1200" dirty="0">
            <a:solidFill>
              <a:schemeClr val="tx1"/>
            </a:solidFill>
            <a:effectLst>
              <a:outerShdw blurRad="38100" dist="38100" dir="2700000" algn="tl">
                <a:srgbClr val="000000">
                  <a:alpha val="43137"/>
                </a:srgbClr>
              </a:outerShdw>
            </a:effectLst>
          </a:endParaRPr>
        </a:p>
        <a:p>
          <a:pPr marL="0" lvl="0" indent="0" algn="just" defTabSz="889000">
            <a:lnSpc>
              <a:spcPts val="2100"/>
            </a:lnSpc>
            <a:spcBef>
              <a:spcPct val="0"/>
            </a:spcBef>
            <a:spcAft>
              <a:spcPct val="35000"/>
            </a:spcAft>
            <a:buNone/>
          </a:pPr>
          <a:r>
            <a:rPr kumimoji="1" lang="ja-JP" altLang="en-US" sz="1800" kern="1200" dirty="0">
              <a:solidFill>
                <a:schemeClr val="tx1"/>
              </a:solidFill>
            </a:rPr>
            <a:t>管理職からの指導助言内容や、自己目標の追加・変更、達成状況を記入</a:t>
          </a:r>
        </a:p>
      </dsp:txBody>
      <dsp:txXfrm>
        <a:off x="3349690" y="76934"/>
        <a:ext cx="2243450" cy="1700188"/>
      </dsp:txXfrm>
    </dsp:sp>
    <dsp:sp modelId="{E3540F88-232E-4A8C-B4A8-238052E1CD15}">
      <dsp:nvSpPr>
        <dsp:cNvPr id="0" name=""/>
        <dsp:cNvSpPr/>
      </dsp:nvSpPr>
      <dsp:spPr>
        <a:xfrm>
          <a:off x="5880960" y="635722"/>
          <a:ext cx="498038" cy="582611"/>
        </a:xfrm>
        <a:prstGeom prs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kumimoji="1" lang="ja-JP" altLang="en-US" sz="2500" kern="1200"/>
        </a:p>
      </dsp:txBody>
      <dsp:txXfrm>
        <a:off x="5880960" y="752244"/>
        <a:ext cx="348627" cy="349567"/>
      </dsp:txXfrm>
    </dsp:sp>
    <dsp:sp modelId="{0BC23B8C-E2D7-407B-8BD8-90140BDFED19}">
      <dsp:nvSpPr>
        <dsp:cNvPr id="0" name=""/>
        <dsp:cNvSpPr/>
      </dsp:nvSpPr>
      <dsp:spPr>
        <a:xfrm>
          <a:off x="6585732" y="24039"/>
          <a:ext cx="2349240" cy="1805978"/>
        </a:xfrm>
        <a:prstGeom prst="roundRect">
          <a:avLst>
            <a:gd name="adj" fmla="val 10000"/>
          </a:avLst>
        </a:prstGeom>
        <a:solidFill>
          <a:srgbClr val="FF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76200" numCol="1" spcCol="1270" anchor="ctr" anchorCtr="0">
          <a:noAutofit/>
        </a:bodyPr>
        <a:lstStyle/>
        <a:p>
          <a:pPr marL="0" lvl="0" indent="0" algn="ctr" defTabSz="889000">
            <a:lnSpc>
              <a:spcPts val="2100"/>
            </a:lnSpc>
            <a:spcBef>
              <a:spcPct val="0"/>
            </a:spcBef>
            <a:spcAft>
              <a:spcPct val="35000"/>
            </a:spcAft>
            <a:buNone/>
          </a:pPr>
          <a:r>
            <a:rPr kumimoji="1" lang="ja-JP" altLang="en-US" sz="2000" b="1" kern="1200" dirty="0">
              <a:solidFill>
                <a:schemeClr val="tx1"/>
              </a:solidFill>
              <a:effectLst>
                <a:outerShdw blurRad="38100" dist="38100" dir="2700000" algn="tl">
                  <a:srgbClr val="000000">
                    <a:alpha val="43137"/>
                  </a:srgbClr>
                </a:outerShdw>
              </a:effectLst>
            </a:rPr>
            <a:t>年度末</a:t>
          </a:r>
          <a:endParaRPr kumimoji="1" lang="en-US" altLang="ja-JP" sz="2000" b="1" kern="1200" dirty="0">
            <a:solidFill>
              <a:schemeClr val="tx1"/>
            </a:solidFill>
            <a:effectLst>
              <a:outerShdw blurRad="38100" dist="38100" dir="2700000" algn="tl">
                <a:srgbClr val="000000">
                  <a:alpha val="43137"/>
                </a:srgbClr>
              </a:outerShdw>
            </a:effectLst>
          </a:endParaRPr>
        </a:p>
        <a:p>
          <a:pPr marL="0" lvl="0" indent="0" algn="just" defTabSz="889000">
            <a:lnSpc>
              <a:spcPts val="2100"/>
            </a:lnSpc>
            <a:spcBef>
              <a:spcPct val="0"/>
            </a:spcBef>
            <a:spcAft>
              <a:spcPct val="35000"/>
            </a:spcAft>
            <a:buNone/>
          </a:pPr>
          <a:r>
            <a:rPr kumimoji="1" lang="ja-JP" altLang="en-US" sz="1800" kern="1200" dirty="0">
              <a:solidFill>
                <a:schemeClr val="tx1"/>
              </a:solidFill>
            </a:rPr>
            <a:t>育成指標等を参考に目標の達成状況を確認し、次年度の取組内容を整理</a:t>
          </a:r>
        </a:p>
      </dsp:txBody>
      <dsp:txXfrm>
        <a:off x="6638627" y="76934"/>
        <a:ext cx="2243450" cy="170018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044BDC7-3009-42C8-AC4B-6966A205FD67}" type="datetimeFigureOut">
              <a:rPr kumimoji="1" lang="ja-JP" altLang="en-US" smtClean="0"/>
              <a:t>2024/3/8</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F86DAC4-80EB-403D-9F44-5B985F881D22}" type="slidenum">
              <a:rPr kumimoji="1" lang="ja-JP" altLang="en-US" smtClean="0"/>
              <a:t>‹#›</a:t>
            </a:fld>
            <a:endParaRPr kumimoji="1" lang="ja-JP" altLang="en-US"/>
          </a:p>
        </p:txBody>
      </p:sp>
    </p:spTree>
    <p:extLst>
      <p:ext uri="{BB962C8B-B14F-4D97-AF65-F5344CB8AC3E}">
        <p14:creationId xmlns:p14="http://schemas.microsoft.com/office/powerpoint/2010/main" val="308422420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AD3A8D4-B3D9-4DC2-ADDB-0A698094DFD5}" type="datetime1">
              <a:rPr kumimoji="1" lang="ja-JP" altLang="en-US" smtClean="0"/>
              <a:t>2024/3/8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2549297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E16B9FB-84D2-47AC-B85B-A72C31F59278}" type="datetime1">
              <a:rPr kumimoji="1" lang="ja-JP" altLang="en-US" smtClean="0"/>
              <a:t>2024/3/8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179168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E1A6CB4-E2ED-48AC-918A-DA33327DB45E}" type="datetime1">
              <a:rPr kumimoji="1" lang="ja-JP" altLang="en-US" smtClean="0"/>
              <a:t>2024/3/8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50617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76CB209-C252-45F2-9C8F-446D3C7D79E7}" type="datetime1">
              <a:rPr kumimoji="1" lang="ja-JP" altLang="en-US" smtClean="0"/>
              <a:t>2024/3/8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3736750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847DA90-47AD-4CB0-AB0B-E44D474982F0}" type="datetime1">
              <a:rPr kumimoji="1" lang="ja-JP" altLang="en-US" smtClean="0"/>
              <a:t>2024/3/8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988770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7BA787F-0438-424B-B07A-C82679D49342}" type="datetime1">
              <a:rPr kumimoji="1" lang="ja-JP" altLang="en-US" smtClean="0"/>
              <a:t>2024/3/8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666764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28540EB-EBA9-4817-95E0-4E3A3447B2C9}" type="datetime1">
              <a:rPr kumimoji="1" lang="ja-JP" altLang="en-US" smtClean="0"/>
              <a:t>2024/3/8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2063846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4018DA2-6DC2-482D-B844-E6C2622EB6E1}" type="datetime1">
              <a:rPr kumimoji="1" lang="ja-JP" altLang="en-US" smtClean="0"/>
              <a:t>2024/3/8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217035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14FBF-5FF9-4912-BCF1-93413C8B17D4}" type="datetime1">
              <a:rPr kumimoji="1" lang="ja-JP" altLang="en-US" smtClean="0"/>
              <a:t>2024/3/8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1467300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4B7FFE1-CEA2-4E3F-953A-AC025678B4DF}" type="datetime1">
              <a:rPr kumimoji="1" lang="ja-JP" altLang="en-US" smtClean="0"/>
              <a:t>2024/3/8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683458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C8B6011-0AB9-41A4-9480-CF430D861A94}" type="datetime1">
              <a:rPr kumimoji="1" lang="ja-JP" altLang="en-US" smtClean="0"/>
              <a:t>2024/3/8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2793496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12BAB3-06FF-468A-A94C-32BCD54BD82A}" type="datetime1">
              <a:rPr kumimoji="1" lang="ja-JP" altLang="en-US" smtClean="0"/>
              <a:t>2024/3/8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197756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31.xml"/><Relationship Id="rId5" Type="http://schemas.openxmlformats.org/officeDocument/2006/relationships/slide" Target="slide30.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1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slide" Target="slide31.xml"/><Relationship Id="rId5" Type="http://schemas.openxmlformats.org/officeDocument/2006/relationships/slide" Target="slide30.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11.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3.xml"/><Relationship Id="rId7" Type="http://schemas.openxmlformats.org/officeDocument/2006/relationships/slide" Target="slide2.xml"/><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hyperlink" Target="https://www.pref.yamanashi.jp/documents/80897/senter-hp.pdf" TargetMode="External"/><Relationship Id="rId5" Type="http://schemas.openxmlformats.org/officeDocument/2006/relationships/slide" Target="slide31.xml"/><Relationship Id="rId4" Type="http://schemas.openxmlformats.org/officeDocument/2006/relationships/slide" Target="slide30.xml"/><Relationship Id="rId9" Type="http://schemas.openxmlformats.org/officeDocument/2006/relationships/slide" Target="slide6.xml"/></Relationships>
</file>

<file path=ppt/slides/_rels/slide12.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6.xml"/><Relationship Id="rId3" Type="http://schemas.openxmlformats.org/officeDocument/2006/relationships/slide" Target="slide14.xm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slide" Target="slide13.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image" Target="../media/image8.png"/><Relationship Id="rId10" Type="http://schemas.openxmlformats.org/officeDocument/2006/relationships/hyperlink" Target="https://www.pref.yamanashi.jp/documents/80897/senter-hp.pdf" TargetMode="External"/><Relationship Id="rId4" Type="http://schemas.openxmlformats.org/officeDocument/2006/relationships/slide" Target="slide15.xml"/><Relationship Id="rId9" Type="http://schemas.openxmlformats.org/officeDocument/2006/relationships/slide" Target="slide31.xml"/></Relationships>
</file>

<file path=ppt/slides/_rels/slide13.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4/03/koutyouS.pdf" TargetMode="External"/><Relationship Id="rId7"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14.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4/03/koutyouS.pdf" TargetMode="External"/><Relationship Id="rId7"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15.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4/03/koutyouS.pdf" TargetMode="External"/><Relationship Id="rId7"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16.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4/03/koutyouS.pdf" TargetMode="External"/><Relationship Id="rId7"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17.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4/03/koutyouS.pdf" TargetMode="External"/><Relationship Id="rId7"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18.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4/03/koutyouS.pdf" TargetMode="External"/><Relationship Id="rId7"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19.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4/03/koutyouS.pdf" TargetMode="External"/><Relationship Id="rId7"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slide" Target="slide29.xml"/><Relationship Id="rId7" Type="http://schemas.openxmlformats.org/officeDocument/2006/relationships/slide" Target="slide31.xm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6.xml"/><Relationship Id="rId5" Type="http://schemas.openxmlformats.org/officeDocument/2006/relationships/image" Target="../media/image2.jpeg"/><Relationship Id="rId10" Type="http://schemas.openxmlformats.org/officeDocument/2006/relationships/slide" Target="slide4.xml"/><Relationship Id="rId4" Type="http://schemas.openxmlformats.org/officeDocument/2006/relationships/slide" Target="slide30.xml"/><Relationship Id="rId9" Type="http://schemas.openxmlformats.org/officeDocument/2006/relationships/slide" Target="slide2.xml"/></Relationships>
</file>

<file path=ppt/slides/_rels/slide20.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4/03/koutyouS.pdf" TargetMode="External"/><Relationship Id="rId7"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21.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4/03/koutyouS.pdf" TargetMode="External"/><Relationship Id="rId7"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22.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4/03/koutyouS.pdf" TargetMode="External"/><Relationship Id="rId7"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23.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4/03/koutyouS.pdf" TargetMode="External"/><Relationship Id="rId7"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24.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4/03/koutyouS.pdf" TargetMode="External"/><Relationship Id="rId7"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25.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4/03/koutyouS.pdf" TargetMode="External"/><Relationship Id="rId7"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26.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4/03/koutyouS.pdf" TargetMode="External"/><Relationship Id="rId7"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27.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4/03/koutyouS.pdf" TargetMode="External"/><Relationship Id="rId7"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28.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4/03/koutyouS.pdf" TargetMode="External"/><Relationship Id="rId7"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29.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4/03/koutyouS.pdf" TargetMode="External"/><Relationship Id="rId7"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30.xml"/><Relationship Id="rId18" Type="http://schemas.openxmlformats.org/officeDocument/2006/relationships/slide" Target="slide6.xml"/><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slide" Target="slide3.xml"/><Relationship Id="rId17" Type="http://schemas.openxmlformats.org/officeDocument/2006/relationships/slide" Target="slide4.xml"/><Relationship Id="rId2" Type="http://schemas.openxmlformats.org/officeDocument/2006/relationships/image" Target="../media/image3.emf"/><Relationship Id="rId16"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5.xml"/><Relationship Id="rId5" Type="http://schemas.openxmlformats.org/officeDocument/2006/relationships/image" Target="../media/image5.emf"/><Relationship Id="rId15" Type="http://schemas.openxmlformats.org/officeDocument/2006/relationships/hyperlink" Target="https://www.pref.yamanashi.jp/documents/80897/senter-hp.pdf" TargetMode="External"/><Relationship Id="rId10" Type="http://schemas.openxmlformats.org/officeDocument/2006/relationships/image" Target="../media/image9.png"/><Relationship Id="rId4" Type="http://schemas.openxmlformats.org/officeDocument/2006/relationships/oleObject" Target="../embeddings/oleObject1.bin"/><Relationship Id="rId9" Type="http://schemas.openxmlformats.org/officeDocument/2006/relationships/image" Target="../media/image8.png"/><Relationship Id="rId14" Type="http://schemas.openxmlformats.org/officeDocument/2006/relationships/slide" Target="slide31.xml"/></Relationships>
</file>

<file path=ppt/slides/_rels/slide30.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2.xml"/><Relationship Id="rId3" Type="http://schemas.openxmlformats.org/officeDocument/2006/relationships/diagramLayout" Target="../diagrams/layout1.xml"/><Relationship Id="rId7" Type="http://schemas.openxmlformats.org/officeDocument/2006/relationships/image" Target="../media/image14.png"/><Relationship Id="rId12" Type="http://schemas.openxmlformats.org/officeDocument/2006/relationships/hyperlink" Target="https://www.pref.yamanashi.jp/documents/80897/senter-hp.pdf" TargetMode="Externa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slide" Target="slide31.xml"/><Relationship Id="rId5" Type="http://schemas.openxmlformats.org/officeDocument/2006/relationships/diagramColors" Target="../diagrams/colors1.xml"/><Relationship Id="rId15" Type="http://schemas.openxmlformats.org/officeDocument/2006/relationships/slide" Target="slide6.xml"/><Relationship Id="rId10" Type="http://schemas.openxmlformats.org/officeDocument/2006/relationships/slide" Target="slide30.xml"/><Relationship Id="rId4" Type="http://schemas.openxmlformats.org/officeDocument/2006/relationships/diagramQuickStyle" Target="../diagrams/quickStyle1.xml"/><Relationship Id="rId9" Type="http://schemas.openxmlformats.org/officeDocument/2006/relationships/slide" Target="slide3.xml"/><Relationship Id="rId14" Type="http://schemas.openxmlformats.org/officeDocument/2006/relationships/slide" Target="slide4.xml"/></Relationships>
</file>

<file path=ppt/slides/_rels/slide3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slide" Target="slide31.xml"/><Relationship Id="rId11" Type="http://schemas.openxmlformats.org/officeDocument/2006/relationships/hyperlink" Target="https://www.ypec.ed.jp/?page_id=80" TargetMode="External"/><Relationship Id="rId5" Type="http://schemas.openxmlformats.org/officeDocument/2006/relationships/slide" Target="slide30.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hyperlink" Target="https://www.ypec.ed.jp/ypechp/wp-content/uploads/2024/01/04-keikaku-kocho.pdf" TargetMode="External"/><Relationship Id="rId13" Type="http://schemas.openxmlformats.org/officeDocument/2006/relationships/slide" Target="slide30.xml"/><Relationship Id="rId18" Type="http://schemas.openxmlformats.org/officeDocument/2006/relationships/slide" Target="slide6.xml"/><Relationship Id="rId3" Type="http://schemas.openxmlformats.org/officeDocument/2006/relationships/hyperlink" Target="https://www.ypec.ed.jp/ypechp/wp-content/uploads/2024/01/11-itiran-kyouin.pdf" TargetMode="External"/><Relationship Id="rId7" Type="http://schemas.openxmlformats.org/officeDocument/2006/relationships/hyperlink" Target="https://www.ypec.ed.jp/ypechp/wp-content/uploads/2024/01/13-itiran-eiyo.pdf" TargetMode="External"/><Relationship Id="rId12" Type="http://schemas.openxmlformats.org/officeDocument/2006/relationships/slide" Target="slide3.xml"/><Relationship Id="rId17" Type="http://schemas.openxmlformats.org/officeDocument/2006/relationships/slide" Target="slide4.xml"/><Relationship Id="rId2" Type="http://schemas.openxmlformats.org/officeDocument/2006/relationships/hyperlink" Target="https://www.ypec.ed.jp/ypechp/wp-content/uploads/2024/01/01-keikaku-kyouin.pdf" TargetMode="External"/><Relationship Id="rId16"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hyperlink" Target="https://www.ypec.ed.jp/ypechp/wp-content/uploads/2024/01/03-keikaku-eiyo.pdf" TargetMode="External"/><Relationship Id="rId11" Type="http://schemas.openxmlformats.org/officeDocument/2006/relationships/slide" Target="slide5.xml"/><Relationship Id="rId5" Type="http://schemas.openxmlformats.org/officeDocument/2006/relationships/hyperlink" Target="https://www.ypec.ed.jp/ypechp/wp-content/uploads/2024/01/12-itiran-yougo.pdf" TargetMode="External"/><Relationship Id="rId15" Type="http://schemas.openxmlformats.org/officeDocument/2006/relationships/hyperlink" Target="https://www.pref.yamanashi.jp/documents/80897/senter-hp.pdf" TargetMode="External"/><Relationship Id="rId10" Type="http://schemas.openxmlformats.org/officeDocument/2006/relationships/image" Target="../media/image8.png"/><Relationship Id="rId4" Type="http://schemas.openxmlformats.org/officeDocument/2006/relationships/hyperlink" Target="https://www.ypec.ed.jp/ypechp/wp-content/uploads/2024/01/02-keikaku-yougo.pdf" TargetMode="External"/><Relationship Id="rId9" Type="http://schemas.openxmlformats.org/officeDocument/2006/relationships/hyperlink" Target="https://www.ypec.ed.jp/ypechp/wp-content/uploads/2024/01/14-itiran-kocho.pdf" TargetMode="External"/><Relationship Id="rId14" Type="http://schemas.openxmlformats.org/officeDocument/2006/relationships/slide" Target="slide31.xml"/></Relationships>
</file>

<file path=ppt/slides/_rels/slide5.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2.xml"/><Relationship Id="rId3" Type="http://schemas.openxmlformats.org/officeDocument/2006/relationships/slide" Target="slide9.xml"/><Relationship Id="rId7" Type="http://schemas.openxmlformats.org/officeDocument/2006/relationships/slide" Target="slide12.xml"/><Relationship Id="rId12" Type="http://schemas.openxmlformats.org/officeDocument/2006/relationships/hyperlink" Target="https://www.pref.yamanashi.jp/documents/80897/senter-hp.pdf"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31.xml"/><Relationship Id="rId5" Type="http://schemas.openxmlformats.org/officeDocument/2006/relationships/slide" Target="slide8.xml"/><Relationship Id="rId15" Type="http://schemas.openxmlformats.org/officeDocument/2006/relationships/slide" Target="slide6.xml"/><Relationship Id="rId10" Type="http://schemas.openxmlformats.org/officeDocument/2006/relationships/slide" Target="slide30.xml"/><Relationship Id="rId4" Type="http://schemas.openxmlformats.org/officeDocument/2006/relationships/slide" Target="slide10.xml"/><Relationship Id="rId9" Type="http://schemas.openxmlformats.org/officeDocument/2006/relationships/slide" Target="slide3.xml"/><Relationship Id="rId14" Type="http://schemas.openxmlformats.org/officeDocument/2006/relationships/slide" Target="slide4.xml"/></Relationships>
</file>

<file path=ppt/slides/_rels/slide6.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7.xml"/><Relationship Id="rId18" Type="http://schemas.openxmlformats.org/officeDocument/2006/relationships/slide" Target="slide5.xml"/><Relationship Id="rId3" Type="http://schemas.openxmlformats.org/officeDocument/2006/relationships/image" Target="../media/image5.emf"/><Relationship Id="rId21" Type="http://schemas.openxmlformats.org/officeDocument/2006/relationships/slide" Target="slide31.xml"/><Relationship Id="rId7" Type="http://schemas.openxmlformats.org/officeDocument/2006/relationships/slide" Target="slide12.xml"/><Relationship Id="rId12" Type="http://schemas.openxmlformats.org/officeDocument/2006/relationships/slide" Target="slide16.xml"/><Relationship Id="rId17" Type="http://schemas.openxmlformats.org/officeDocument/2006/relationships/slide" Target="slide21.xml"/><Relationship Id="rId25" Type="http://schemas.openxmlformats.org/officeDocument/2006/relationships/slide" Target="slide6.xml"/><Relationship Id="rId2" Type="http://schemas.openxmlformats.org/officeDocument/2006/relationships/oleObject" Target="../embeddings/oleObject1.bin"/><Relationship Id="rId16" Type="http://schemas.openxmlformats.org/officeDocument/2006/relationships/slide" Target="slide20.xml"/><Relationship Id="rId20"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5.xml"/><Relationship Id="rId24" Type="http://schemas.openxmlformats.org/officeDocument/2006/relationships/slide" Target="slide4.xml"/><Relationship Id="rId5" Type="http://schemas.openxmlformats.org/officeDocument/2006/relationships/oleObject" Target="../embeddings/oleObject2.bin"/><Relationship Id="rId15" Type="http://schemas.openxmlformats.org/officeDocument/2006/relationships/slide" Target="slide19.xml"/><Relationship Id="rId23" Type="http://schemas.openxmlformats.org/officeDocument/2006/relationships/slide" Target="slide2.xml"/><Relationship Id="rId10" Type="http://schemas.openxmlformats.org/officeDocument/2006/relationships/slide" Target="slide14.xml"/><Relationship Id="rId19" Type="http://schemas.openxmlformats.org/officeDocument/2006/relationships/slide" Target="slide3.xml"/><Relationship Id="rId4" Type="http://schemas.openxmlformats.org/officeDocument/2006/relationships/slide" Target="slide29.xml"/><Relationship Id="rId9" Type="http://schemas.openxmlformats.org/officeDocument/2006/relationships/slide" Target="slide11.xml"/><Relationship Id="rId14" Type="http://schemas.openxmlformats.org/officeDocument/2006/relationships/slide" Target="slide18.xml"/><Relationship Id="rId22" Type="http://schemas.openxmlformats.org/officeDocument/2006/relationships/hyperlink" Target="https://www.pref.yamanashi.jp/documents/80897/senter-hp.pdf" TargetMode="External"/></Relationships>
</file>

<file path=ppt/slides/_rels/slide7.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25.xml"/><Relationship Id="rId18" Type="http://schemas.openxmlformats.org/officeDocument/2006/relationships/slide" Target="slide3.xml"/><Relationship Id="rId3" Type="http://schemas.openxmlformats.org/officeDocument/2006/relationships/image" Target="../media/image5.emf"/><Relationship Id="rId21" Type="http://schemas.openxmlformats.org/officeDocument/2006/relationships/hyperlink" Target="https://www.pref.yamanashi.jp/documents/80897/senter-hp.pdf" TargetMode="External"/><Relationship Id="rId7" Type="http://schemas.openxmlformats.org/officeDocument/2006/relationships/slide" Target="slide19.xml"/><Relationship Id="rId12" Type="http://schemas.openxmlformats.org/officeDocument/2006/relationships/slide" Target="slide24.xml"/><Relationship Id="rId17" Type="http://schemas.openxmlformats.org/officeDocument/2006/relationships/slide" Target="slide5.xml"/><Relationship Id="rId2" Type="http://schemas.openxmlformats.org/officeDocument/2006/relationships/oleObject" Target="../embeddings/oleObject3.bin"/><Relationship Id="rId16" Type="http://schemas.openxmlformats.org/officeDocument/2006/relationships/slide" Target="slide28.xml"/><Relationship Id="rId20"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23.xml"/><Relationship Id="rId5" Type="http://schemas.openxmlformats.org/officeDocument/2006/relationships/oleObject" Target="../embeddings/oleObject4.bin"/><Relationship Id="rId15" Type="http://schemas.openxmlformats.org/officeDocument/2006/relationships/slide" Target="slide27.xml"/><Relationship Id="rId23" Type="http://schemas.openxmlformats.org/officeDocument/2006/relationships/slide" Target="slide4.xml"/><Relationship Id="rId10" Type="http://schemas.openxmlformats.org/officeDocument/2006/relationships/slide" Target="slide22.xml"/><Relationship Id="rId19" Type="http://schemas.openxmlformats.org/officeDocument/2006/relationships/slide" Target="slide30.xml"/><Relationship Id="rId4" Type="http://schemas.openxmlformats.org/officeDocument/2006/relationships/slide" Target="slide29.xml"/><Relationship Id="rId9" Type="http://schemas.openxmlformats.org/officeDocument/2006/relationships/slide" Target="slide21.xml"/><Relationship Id="rId14" Type="http://schemas.openxmlformats.org/officeDocument/2006/relationships/slide" Target="slide26.xml"/><Relationship Id="rId22" Type="http://schemas.openxmlformats.org/officeDocument/2006/relationships/slide" Target="slide2.xml"/></Relationships>
</file>

<file path=ppt/slides/_rels/slide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2" Type="http://schemas.openxmlformats.org/officeDocument/2006/relationships/image" Target="../media/image11.jfif"/><Relationship Id="rId1" Type="http://schemas.openxmlformats.org/officeDocument/2006/relationships/slideLayout" Target="../slideLayouts/slideLayout1.xml"/><Relationship Id="rId6" Type="http://schemas.openxmlformats.org/officeDocument/2006/relationships/slide" Target="slide31.xml"/><Relationship Id="rId5" Type="http://schemas.openxmlformats.org/officeDocument/2006/relationships/slide" Target="slide30.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slide" Target="slide31.xml"/><Relationship Id="rId5" Type="http://schemas.openxmlformats.org/officeDocument/2006/relationships/slide" Target="slide30.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3660" y="618915"/>
            <a:ext cx="8915400" cy="1156017"/>
          </a:xfrm>
        </p:spPr>
        <p:txBody>
          <a:bodyPr>
            <a:normAutofit/>
          </a:bodyPr>
          <a:lstStyle/>
          <a:p>
            <a:r>
              <a:rPr kumimoji="1" lang="ja-JP" altLang="en-US" sz="5600" dirty="0">
                <a:latin typeface="ＭＳ Ｐゴシック" panose="020B0600070205080204" pitchFamily="50" charset="-128"/>
                <a:ea typeface="ＭＳ Ｐゴシック" panose="020B0600070205080204" pitchFamily="50" charset="-128"/>
              </a:rPr>
              <a:t>やまなし</a:t>
            </a:r>
            <a:r>
              <a:rPr kumimoji="1" lang="ja-JP" altLang="en-US" sz="5600" dirty="0">
                <a:solidFill>
                  <a:srgbClr val="FF0000"/>
                </a:solidFill>
                <a:latin typeface="ＭＳ Ｐゴシック" panose="020B0600070205080204" pitchFamily="50" charset="-128"/>
                <a:ea typeface="ＭＳ Ｐゴシック" panose="020B0600070205080204" pitchFamily="50" charset="-128"/>
              </a:rPr>
              <a:t>校長</a:t>
            </a:r>
            <a:r>
              <a:rPr kumimoji="1" lang="ja-JP" altLang="en-US" sz="5600" dirty="0">
                <a:latin typeface="ＭＳ Ｐゴシック" panose="020B0600070205080204" pitchFamily="50" charset="-128"/>
                <a:ea typeface="ＭＳ Ｐゴシック" panose="020B0600070205080204" pitchFamily="50" charset="-128"/>
              </a:rPr>
              <a:t>指標</a:t>
            </a:r>
          </a:p>
        </p:txBody>
      </p:sp>
      <p:sp>
        <p:nvSpPr>
          <p:cNvPr id="4" name="タイトル 1"/>
          <p:cNvSpPr txBox="1">
            <a:spLocks/>
          </p:cNvSpPr>
          <p:nvPr/>
        </p:nvSpPr>
        <p:spPr>
          <a:xfrm>
            <a:off x="105288" y="1498412"/>
            <a:ext cx="8915400" cy="15446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7700" b="1" dirty="0">
                <a:latin typeface="ＭＳ ゴシック" panose="020B0609070205080204" pitchFamily="49" charset="-128"/>
                <a:ea typeface="ＭＳ ゴシック" panose="020B0609070205080204" pitchFamily="49" charset="-128"/>
              </a:rPr>
              <a:t>活用ガイド</a:t>
            </a:r>
          </a:p>
        </p:txBody>
      </p:sp>
      <p:sp>
        <p:nvSpPr>
          <p:cNvPr id="9" name="正方形/長方形 8"/>
          <p:cNvSpPr/>
          <p:nvPr/>
        </p:nvSpPr>
        <p:spPr>
          <a:xfrm>
            <a:off x="2255520" y="3257088"/>
            <a:ext cx="4718979" cy="3524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a:t>
            </a:fld>
            <a:endParaRPr kumimoji="1" lang="ja-JP" altLang="en-US"/>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5749" y="2910455"/>
            <a:ext cx="3579957" cy="3709801"/>
          </a:xfrm>
          <a:prstGeom prst="rect">
            <a:avLst/>
          </a:prstGeom>
        </p:spPr>
      </p:pic>
      <p:sp>
        <p:nvSpPr>
          <p:cNvPr id="8" name="タイトル 1"/>
          <p:cNvSpPr txBox="1">
            <a:spLocks/>
          </p:cNvSpPr>
          <p:nvPr/>
        </p:nvSpPr>
        <p:spPr>
          <a:xfrm>
            <a:off x="6457950" y="6073799"/>
            <a:ext cx="2491740" cy="662940"/>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dirty="0">
                <a:latin typeface="ＭＳ ゴシック" panose="020B0609070205080204" pitchFamily="49" charset="-128"/>
                <a:ea typeface="ＭＳ ゴシック" panose="020B0609070205080204" pitchFamily="49" charset="-128"/>
              </a:rPr>
              <a:t>令和６年３月１５日</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山梨県教育委員会</a:t>
            </a:r>
          </a:p>
        </p:txBody>
      </p:sp>
      <p:grpSp>
        <p:nvGrpSpPr>
          <p:cNvPr id="24" name="グループ化 23"/>
          <p:cNvGrpSpPr/>
          <p:nvPr/>
        </p:nvGrpSpPr>
        <p:grpSpPr>
          <a:xfrm>
            <a:off x="150483" y="75115"/>
            <a:ext cx="7683666" cy="402824"/>
            <a:chOff x="150483" y="75115"/>
            <a:chExt cx="7683666" cy="402824"/>
          </a:xfrm>
        </p:grpSpPr>
        <p:grpSp>
          <p:nvGrpSpPr>
            <p:cNvPr id="32" name="グループ化 31"/>
            <p:cNvGrpSpPr/>
            <p:nvPr/>
          </p:nvGrpSpPr>
          <p:grpSpPr>
            <a:xfrm>
              <a:off x="150483" y="75115"/>
              <a:ext cx="7683666" cy="402824"/>
              <a:chOff x="150483" y="75115"/>
              <a:chExt cx="7683666" cy="402824"/>
            </a:xfrm>
          </p:grpSpPr>
          <p:grpSp>
            <p:nvGrpSpPr>
              <p:cNvPr id="34" name="グループ化 33"/>
              <p:cNvGrpSpPr/>
              <p:nvPr/>
            </p:nvGrpSpPr>
            <p:grpSpPr>
              <a:xfrm>
                <a:off x="150483" y="75115"/>
                <a:ext cx="6953733" cy="402824"/>
                <a:chOff x="9330690" y="4935897"/>
                <a:chExt cx="6953733" cy="402824"/>
              </a:xfrm>
            </p:grpSpPr>
            <p:sp>
              <p:nvSpPr>
                <p:cNvPr id="36" name="額縁 35">
                  <a:hlinkClick r:id="" action="ppaction://hlinkshowjump?jump=firstslide"/>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7" name="額縁 36">
                  <a:hlinkClick r:id="rId3" action="ppaction://hlinksldjump"/>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8" name="額縁 37">
                  <a:hlinkClick r:id="rId4" action="ppaction://hlinksldjump"/>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9" name="額縁 38">
                  <a:hlinkClick r:id="rId5" action="ppaction://hlinksldjump"/>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40" name="額縁 39">
                  <a:hlinkClick r:id="rId6" action="ppaction://hlinksldjump"/>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41" name="額縁 40">
                  <a:hlinkClick r:id="rId7"/>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42" name="額縁 41">
                  <a:hlinkClick r:id="rId8" action="ppaction://hlinksldjump"/>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35" name="額縁 34">
                <a:hlinkClick r:id="rId9" action="ppaction://hlinksldjump"/>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33" name="額縁 32">
              <a:hlinkClick r:id="rId10" action="ppaction://hlinksldjump"/>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443552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35" name="図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6328" y="560368"/>
            <a:ext cx="1510489" cy="1680655"/>
          </a:xfrm>
          <a:prstGeom prst="rect">
            <a:avLst/>
          </a:prstGeom>
        </p:spPr>
      </p:pic>
      <p:sp>
        <p:nvSpPr>
          <p:cNvPr id="2" name="タイトル 1"/>
          <p:cNvSpPr>
            <a:spLocks noGrp="1"/>
          </p:cNvSpPr>
          <p:nvPr>
            <p:ph type="ctrTitle"/>
          </p:nvPr>
        </p:nvSpPr>
        <p:spPr>
          <a:xfrm>
            <a:off x="2054621" y="701074"/>
            <a:ext cx="4965192" cy="550402"/>
          </a:xfrm>
        </p:spPr>
        <p:txBody>
          <a:bodyPr>
            <a:noAutofit/>
          </a:bodyPr>
          <a:lstStyle/>
          <a:p>
            <a:r>
              <a:rPr lang="ja-JP" altLang="en-US" sz="3600" b="1" dirty="0">
                <a:latin typeface="+mn-ea"/>
                <a:ea typeface="+mn-ea"/>
              </a:rPr>
              <a:t>教員として</a:t>
            </a:r>
            <a:r>
              <a:rPr lang="ja-JP" altLang="en-US" sz="3600" b="1" dirty="0">
                <a:solidFill>
                  <a:srgbClr val="FF0000"/>
                </a:solidFill>
                <a:latin typeface="+mn-ea"/>
                <a:ea typeface="+mn-ea"/>
              </a:rPr>
              <a:t>必要な素養</a:t>
            </a:r>
          </a:p>
        </p:txBody>
      </p:sp>
      <p:grpSp>
        <p:nvGrpSpPr>
          <p:cNvPr id="3" name="グループ化 2"/>
          <p:cNvGrpSpPr/>
          <p:nvPr/>
        </p:nvGrpSpPr>
        <p:grpSpPr>
          <a:xfrm>
            <a:off x="259215" y="1261427"/>
            <a:ext cx="8659602" cy="5365422"/>
            <a:chOff x="236375" y="1161758"/>
            <a:chExt cx="8659602" cy="5365422"/>
          </a:xfrm>
        </p:grpSpPr>
        <p:sp>
          <p:nvSpPr>
            <p:cNvPr id="17" name="角丸四角形 16"/>
            <p:cNvSpPr/>
            <p:nvPr/>
          </p:nvSpPr>
          <p:spPr>
            <a:xfrm>
              <a:off x="246499" y="1161758"/>
              <a:ext cx="8649478" cy="882137"/>
            </a:xfrm>
            <a:prstGeom prst="roundRect">
              <a:avLst/>
            </a:prstGeom>
            <a:solidFill>
              <a:schemeClr val="accent6">
                <a:lumMod val="20000"/>
                <a:lumOff val="80000"/>
              </a:schemeClr>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◆豊かな人間性と人権意識</a:t>
              </a:r>
              <a:r>
                <a:rPr lang="ja-JP" altLang="en-US" b="1" dirty="0">
                  <a:solidFill>
                    <a:srgbClr val="FF0000"/>
                  </a:solidFill>
                </a:rPr>
                <a:t>◆</a:t>
              </a:r>
              <a:endParaRPr lang="ja-JP" altLang="ja-JP" dirty="0">
                <a:solidFill>
                  <a:srgbClr val="FF0000"/>
                </a:solidFill>
              </a:endParaRPr>
            </a:p>
            <a:p>
              <a:pPr marL="447675" indent="-447675" algn="just"/>
              <a:r>
                <a:rPr lang="ja-JP" altLang="ja-JP" b="1" dirty="0"/>
                <a:t>　</a:t>
              </a:r>
              <a:r>
                <a:rPr lang="ja-JP" altLang="ja-JP" sz="1600" b="1" dirty="0"/>
                <a:t>➢グローバル社会において、豊かな人間性や社会性、人権意識など、国際社会で必要とされる基本的な資質は、教員としての信頼を得ていく上で重要</a:t>
              </a:r>
              <a:r>
                <a:rPr lang="ja-JP" altLang="en-US" sz="1600" b="1" dirty="0"/>
                <a:t>です。</a:t>
              </a:r>
              <a:endParaRPr kumimoji="1" lang="ja-JP" altLang="en-US" sz="1600" b="1" dirty="0">
                <a:solidFill>
                  <a:schemeClr val="tx1"/>
                </a:solidFill>
              </a:endParaRPr>
            </a:p>
          </p:txBody>
        </p:sp>
        <p:sp>
          <p:nvSpPr>
            <p:cNvPr id="14" name="角丸四角形 13"/>
            <p:cNvSpPr/>
            <p:nvPr/>
          </p:nvSpPr>
          <p:spPr>
            <a:xfrm>
              <a:off x="236375" y="2065799"/>
              <a:ext cx="8649478" cy="882137"/>
            </a:xfrm>
            <a:prstGeom prst="roundRect">
              <a:avLst/>
            </a:prstGeom>
            <a:solidFill>
              <a:srgbClr val="8AAB47"/>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◆優れたコミュニケーション能力</a:t>
              </a:r>
              <a:r>
                <a:rPr lang="ja-JP" altLang="en-US" b="1" dirty="0">
                  <a:solidFill>
                    <a:srgbClr val="FF0000"/>
                  </a:solidFill>
                </a:rPr>
                <a:t>◆</a:t>
              </a:r>
              <a:endParaRPr lang="ja-JP" altLang="ja-JP" b="1" dirty="0">
                <a:solidFill>
                  <a:srgbClr val="FF0000"/>
                </a:solidFill>
              </a:endParaRPr>
            </a:p>
            <a:p>
              <a:pPr marL="447675" indent="-447675" algn="just"/>
              <a:r>
                <a:rPr lang="ja-JP" altLang="en-US" b="1" dirty="0"/>
                <a:t>　</a:t>
              </a:r>
              <a:r>
                <a:rPr lang="ja-JP" altLang="ja-JP" sz="1600" b="1" dirty="0">
                  <a:solidFill>
                    <a:schemeClr val="bg1"/>
                  </a:solidFill>
                </a:rPr>
                <a:t>➢他の教職員や児童生徒、保護者、地域住民等と、自らの意見も伝えつつ、円滑なコミュニケーションを取りながら、良好な人間関係を</a:t>
              </a:r>
              <a:r>
                <a:rPr lang="ja-JP" altLang="en-US" sz="1600" b="1" dirty="0">
                  <a:solidFill>
                    <a:schemeClr val="bg1"/>
                  </a:solidFill>
                </a:rPr>
                <a:t>作る</a:t>
              </a:r>
              <a:r>
                <a:rPr lang="ja-JP" altLang="ja-JP" sz="1600" b="1" dirty="0">
                  <a:solidFill>
                    <a:schemeClr val="bg1"/>
                  </a:solidFill>
                </a:rPr>
                <a:t>力が</a:t>
              </a:r>
              <a:r>
                <a:rPr lang="ja-JP" altLang="en-US" sz="1600" b="1" dirty="0">
                  <a:solidFill>
                    <a:schemeClr val="bg1"/>
                  </a:solidFill>
                </a:rPr>
                <a:t>必要です。</a:t>
              </a:r>
              <a:endParaRPr kumimoji="1" lang="ja-JP" altLang="en-US" sz="1600" b="1" dirty="0">
                <a:solidFill>
                  <a:schemeClr val="bg1"/>
                </a:solidFill>
              </a:endParaRPr>
            </a:p>
          </p:txBody>
        </p:sp>
        <p:sp>
          <p:nvSpPr>
            <p:cNvPr id="18" name="角丸四角形 17"/>
            <p:cNvSpPr/>
            <p:nvPr/>
          </p:nvSpPr>
          <p:spPr>
            <a:xfrm>
              <a:off x="236375" y="2965367"/>
              <a:ext cx="8649478" cy="882137"/>
            </a:xfrm>
            <a:prstGeom prst="roundRect">
              <a:avLst/>
            </a:prstGeom>
            <a:solidFill>
              <a:schemeClr val="accent6">
                <a:lumMod val="20000"/>
                <a:lumOff val="80000"/>
              </a:schemeClr>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◆崇高な使命感と責任感</a:t>
              </a:r>
              <a:r>
                <a:rPr lang="ja-JP" altLang="en-US" b="1" dirty="0">
                  <a:solidFill>
                    <a:srgbClr val="FF0000"/>
                  </a:solidFill>
                </a:rPr>
                <a:t>◆</a:t>
              </a:r>
              <a:endParaRPr lang="ja-JP" altLang="ja-JP" b="1" dirty="0">
                <a:solidFill>
                  <a:srgbClr val="FF0000"/>
                </a:solidFill>
              </a:endParaRPr>
            </a:p>
            <a:p>
              <a:pPr marL="447675" indent="-447675" algn="just"/>
              <a:r>
                <a:rPr lang="ja-JP" altLang="en-US" b="1" dirty="0"/>
                <a:t>　</a:t>
              </a:r>
              <a:r>
                <a:rPr lang="ja-JP" altLang="ja-JP" sz="1600" b="1" dirty="0"/>
                <a:t>➢教育者としての崇高な使命感や誇り、教職</a:t>
              </a:r>
              <a:r>
                <a:rPr lang="ja-JP" altLang="en-US" sz="1600" b="1" dirty="0"/>
                <a:t>への</a:t>
              </a:r>
              <a:r>
                <a:rPr lang="ja-JP" altLang="ja-JP" sz="1600" b="1" dirty="0"/>
                <a:t>強い情熱、児童生徒への教育的愛情や責任感は、いつの時代にも求められる教員として大切な資質</a:t>
              </a:r>
              <a:r>
                <a:rPr lang="ja-JP" altLang="en-US" sz="1600" b="1" dirty="0"/>
                <a:t>です。</a:t>
              </a:r>
              <a:endParaRPr kumimoji="1" lang="ja-JP" altLang="en-US" sz="1600" b="1" dirty="0">
                <a:solidFill>
                  <a:schemeClr val="tx1"/>
                </a:solidFill>
              </a:endParaRPr>
            </a:p>
          </p:txBody>
        </p:sp>
        <p:sp>
          <p:nvSpPr>
            <p:cNvPr id="19" name="角丸四角形 18"/>
            <p:cNvSpPr/>
            <p:nvPr/>
          </p:nvSpPr>
          <p:spPr>
            <a:xfrm>
              <a:off x="236375" y="3864935"/>
              <a:ext cx="8649478" cy="882137"/>
            </a:xfrm>
            <a:prstGeom prst="roundRect">
              <a:avLst/>
            </a:prstGeom>
            <a:solidFill>
              <a:srgbClr val="8AAB47"/>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◆高い倫理観と規範意識</a:t>
              </a:r>
              <a:r>
                <a:rPr lang="ja-JP" altLang="en-US" b="1" dirty="0">
                  <a:solidFill>
                    <a:srgbClr val="FF0000"/>
                  </a:solidFill>
                </a:rPr>
                <a:t>◆</a:t>
              </a:r>
              <a:endParaRPr lang="ja-JP" altLang="ja-JP" b="1" dirty="0">
                <a:solidFill>
                  <a:srgbClr val="FF0000"/>
                </a:solidFill>
              </a:endParaRPr>
            </a:p>
            <a:p>
              <a:pPr marL="447675" indent="-447675" algn="just"/>
              <a:r>
                <a:rPr lang="ja-JP" altLang="en-US" b="1" dirty="0"/>
                <a:t>　</a:t>
              </a:r>
              <a:r>
                <a:rPr lang="ja-JP" altLang="ja-JP" sz="1600" b="1" dirty="0">
                  <a:solidFill>
                    <a:schemeClr val="bg1"/>
                  </a:solidFill>
                </a:rPr>
                <a:t>➢専門的な知識</a:t>
              </a:r>
              <a:r>
                <a:rPr lang="ja-JP" altLang="en-US" sz="1600" b="1" dirty="0">
                  <a:solidFill>
                    <a:schemeClr val="bg1"/>
                  </a:solidFill>
                </a:rPr>
                <a:t>とともに</a:t>
              </a:r>
              <a:r>
                <a:rPr lang="ja-JP" altLang="ja-JP" sz="1600" b="1" dirty="0">
                  <a:solidFill>
                    <a:schemeClr val="bg1"/>
                  </a:solidFill>
                </a:rPr>
                <a:t>、倫理観や規範意識を</a:t>
              </a:r>
              <a:r>
                <a:rPr lang="ja-JP" altLang="en-US" sz="1600" b="1" dirty="0">
                  <a:solidFill>
                    <a:schemeClr val="bg1"/>
                  </a:solidFill>
                </a:rPr>
                <a:t>一層</a:t>
              </a:r>
              <a:r>
                <a:rPr lang="ja-JP" altLang="ja-JP" sz="1600" b="1" dirty="0">
                  <a:solidFill>
                    <a:schemeClr val="bg1"/>
                  </a:solidFill>
                </a:rPr>
                <a:t>高め、服務の厳正に努め、保護者や地域</a:t>
              </a:r>
              <a:r>
                <a:rPr lang="ja-JP" altLang="en-US" sz="1600" b="1" dirty="0">
                  <a:solidFill>
                    <a:schemeClr val="bg1"/>
                  </a:solidFill>
                </a:rPr>
                <a:t>住民等</a:t>
              </a:r>
              <a:r>
                <a:rPr lang="ja-JP" altLang="ja-JP" sz="1600" b="1" dirty="0">
                  <a:solidFill>
                    <a:schemeClr val="bg1"/>
                  </a:solidFill>
                </a:rPr>
                <a:t>から信頼</a:t>
              </a:r>
              <a:r>
                <a:rPr lang="ja-JP" altLang="en-US" sz="1600" b="1" dirty="0">
                  <a:solidFill>
                    <a:schemeClr val="bg1"/>
                  </a:solidFill>
                </a:rPr>
                <a:t>・</a:t>
              </a:r>
              <a:r>
                <a:rPr lang="ja-JP" altLang="ja-JP" sz="1600" b="1" dirty="0">
                  <a:solidFill>
                    <a:schemeClr val="bg1"/>
                  </a:solidFill>
                </a:rPr>
                <a:t>尊敬される教員として、真摯に取り組</a:t>
              </a:r>
              <a:r>
                <a:rPr lang="ja-JP" altLang="en-US" sz="1600" b="1" dirty="0">
                  <a:solidFill>
                    <a:schemeClr val="bg1"/>
                  </a:solidFill>
                </a:rPr>
                <a:t>みます。</a:t>
              </a:r>
              <a:endParaRPr kumimoji="1" lang="ja-JP" altLang="en-US" sz="1600" b="1" dirty="0">
                <a:solidFill>
                  <a:schemeClr val="bg1"/>
                </a:solidFill>
              </a:endParaRPr>
            </a:p>
          </p:txBody>
        </p:sp>
        <p:sp>
          <p:nvSpPr>
            <p:cNvPr id="20" name="角丸四角形 19"/>
            <p:cNvSpPr/>
            <p:nvPr/>
          </p:nvSpPr>
          <p:spPr>
            <a:xfrm>
              <a:off x="246499" y="4754989"/>
              <a:ext cx="8649478" cy="882137"/>
            </a:xfrm>
            <a:prstGeom prst="roundRect">
              <a:avLst/>
            </a:prstGeom>
            <a:solidFill>
              <a:schemeClr val="accent6">
                <a:lumMod val="20000"/>
                <a:lumOff val="80000"/>
              </a:schemeClr>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lIns="72000" rIns="36000" rtlCol="0" anchor="ctr"/>
            <a:lstStyle/>
            <a:p>
              <a:pPr algn="just"/>
              <a:r>
                <a:rPr lang="ja-JP" altLang="ja-JP" b="1" dirty="0">
                  <a:solidFill>
                    <a:srgbClr val="FF0000"/>
                  </a:solidFill>
                </a:rPr>
                <a:t>◆常に学び続ける力</a:t>
              </a:r>
              <a:r>
                <a:rPr lang="ja-JP" altLang="en-US" b="1" dirty="0">
                  <a:solidFill>
                    <a:srgbClr val="FF0000"/>
                  </a:solidFill>
                </a:rPr>
                <a:t>◆</a:t>
              </a:r>
              <a:endParaRPr lang="ja-JP" altLang="ja-JP" b="1" dirty="0">
                <a:solidFill>
                  <a:srgbClr val="FF0000"/>
                </a:solidFill>
              </a:endParaRPr>
            </a:p>
            <a:p>
              <a:pPr marL="447675" indent="-447675" algn="just"/>
              <a:r>
                <a:rPr lang="ja-JP" altLang="ja-JP" b="1" dirty="0"/>
                <a:t>　</a:t>
              </a:r>
              <a:r>
                <a:rPr lang="ja-JP" altLang="ja-JP" sz="1600" b="1" dirty="0"/>
                <a:t>➢変化の激しい中、教師は常に最新の知識技能を学び続け</a:t>
              </a:r>
              <a:r>
                <a:rPr lang="ja-JP" altLang="en-US" sz="1600" b="1" dirty="0"/>
                <a:t>る</a:t>
              </a:r>
              <a:r>
                <a:rPr lang="ja-JP" altLang="ja-JP" sz="1600" b="1" dirty="0"/>
                <a:t>ことが</a:t>
              </a:r>
              <a:r>
                <a:rPr lang="ja-JP" altLang="en-US" sz="1600" b="1" dirty="0"/>
                <a:t>求められ、</a:t>
              </a:r>
              <a:r>
                <a:rPr lang="ja-JP" altLang="ja-JP" sz="1600" b="1" dirty="0"/>
                <a:t>主体的に学</a:t>
              </a:r>
              <a:r>
                <a:rPr lang="ja-JP" altLang="en-US" sz="1600" b="1" dirty="0"/>
                <a:t>ぶ</a:t>
              </a:r>
              <a:r>
                <a:rPr lang="ja-JP" altLang="ja-JP" sz="1600" b="1" dirty="0"/>
                <a:t>教師の姿は、児童生徒にとって重要なロールモデルとな</a:t>
              </a:r>
              <a:r>
                <a:rPr lang="ja-JP" altLang="en-US" sz="1600" b="1" dirty="0"/>
                <a:t>ります</a:t>
              </a:r>
              <a:r>
                <a:rPr lang="ja-JP" altLang="ja-JP" sz="1600" b="1" dirty="0"/>
                <a:t>。</a:t>
              </a:r>
              <a:endParaRPr kumimoji="1" lang="ja-JP" altLang="en-US" sz="1600" b="1" dirty="0">
                <a:solidFill>
                  <a:schemeClr val="tx1"/>
                </a:solidFill>
              </a:endParaRPr>
            </a:p>
          </p:txBody>
        </p:sp>
        <p:sp>
          <p:nvSpPr>
            <p:cNvPr id="21" name="角丸四角形 20"/>
            <p:cNvSpPr/>
            <p:nvPr/>
          </p:nvSpPr>
          <p:spPr>
            <a:xfrm>
              <a:off x="236375" y="5645043"/>
              <a:ext cx="8649478" cy="882137"/>
            </a:xfrm>
            <a:prstGeom prst="roundRect">
              <a:avLst/>
            </a:prstGeom>
            <a:solidFill>
              <a:srgbClr val="8AAB47"/>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◆ふるさと山梨の未来を担う人材を育成する力</a:t>
              </a:r>
              <a:r>
                <a:rPr lang="ja-JP" altLang="en-US" b="1" dirty="0">
                  <a:solidFill>
                    <a:srgbClr val="FF0000"/>
                  </a:solidFill>
                </a:rPr>
                <a:t>◆</a:t>
              </a:r>
              <a:endParaRPr lang="ja-JP" altLang="ja-JP" b="1" dirty="0">
                <a:solidFill>
                  <a:srgbClr val="FF0000"/>
                </a:solidFill>
              </a:endParaRPr>
            </a:p>
            <a:p>
              <a:pPr marL="447675" indent="-447675" algn="just"/>
              <a:r>
                <a:rPr lang="ja-JP" altLang="ja-JP" b="1" dirty="0"/>
                <a:t>　</a:t>
              </a:r>
              <a:r>
                <a:rPr lang="ja-JP" altLang="ja-JP" sz="1600" b="1" dirty="0">
                  <a:solidFill>
                    <a:schemeClr val="bg1"/>
                  </a:solidFill>
                </a:rPr>
                <a:t>➢</a:t>
              </a:r>
              <a:r>
                <a:rPr lang="ja-JP" altLang="en-US" sz="1600" b="1" dirty="0">
                  <a:solidFill>
                    <a:schemeClr val="bg1"/>
                  </a:solidFill>
                </a:rPr>
                <a:t>豊かな</a:t>
              </a:r>
              <a:r>
                <a:rPr lang="ja-JP" altLang="ja-JP" sz="1600" b="1" dirty="0">
                  <a:solidFill>
                    <a:schemeClr val="bg1"/>
                  </a:solidFill>
                </a:rPr>
                <a:t>自然や人とのふれあい</a:t>
              </a:r>
              <a:r>
                <a:rPr lang="ja-JP" altLang="en-US" sz="1600" b="1" dirty="0">
                  <a:solidFill>
                    <a:schemeClr val="bg1"/>
                  </a:solidFill>
                </a:rPr>
                <a:t>等</a:t>
              </a:r>
              <a:r>
                <a:rPr lang="ja-JP" altLang="ja-JP" sz="1600" b="1" dirty="0">
                  <a:solidFill>
                    <a:schemeClr val="bg1"/>
                  </a:solidFill>
                </a:rPr>
                <a:t>、ふるさと山梨のよさを強みととらえ、次代を担い、</a:t>
              </a:r>
              <a:r>
                <a:rPr lang="ja-JP" altLang="en-US" sz="1600" b="1" dirty="0">
                  <a:solidFill>
                    <a:schemeClr val="bg1"/>
                  </a:solidFill>
                </a:rPr>
                <a:t>山梨</a:t>
              </a:r>
              <a:r>
                <a:rPr lang="ja-JP" altLang="ja-JP" sz="1600" b="1" dirty="0">
                  <a:solidFill>
                    <a:schemeClr val="bg1"/>
                  </a:solidFill>
                </a:rPr>
                <a:t>の未来を支え、志高く活躍できる</a:t>
              </a:r>
              <a:r>
                <a:rPr lang="ja-JP" altLang="en-US" sz="1600" b="1" dirty="0">
                  <a:solidFill>
                    <a:schemeClr val="bg1"/>
                  </a:solidFill>
                </a:rPr>
                <a:t>グローバル</a:t>
              </a:r>
              <a:r>
                <a:rPr lang="ja-JP" altLang="ja-JP" sz="1600" b="1" dirty="0">
                  <a:solidFill>
                    <a:schemeClr val="bg1"/>
                  </a:solidFill>
                </a:rPr>
                <a:t>人材</a:t>
              </a:r>
              <a:r>
                <a:rPr lang="ja-JP" altLang="en-US" sz="1600" b="1" dirty="0">
                  <a:solidFill>
                    <a:schemeClr val="bg1"/>
                  </a:solidFill>
                </a:rPr>
                <a:t>を</a:t>
              </a:r>
              <a:r>
                <a:rPr lang="ja-JP" altLang="ja-JP" sz="1600" b="1" dirty="0">
                  <a:solidFill>
                    <a:schemeClr val="bg1"/>
                  </a:solidFill>
                </a:rPr>
                <a:t>育成</a:t>
              </a:r>
              <a:r>
                <a:rPr lang="ja-JP" altLang="en-US" sz="1600" b="1" dirty="0">
                  <a:solidFill>
                    <a:schemeClr val="bg1"/>
                  </a:solidFill>
                </a:rPr>
                <a:t>します。</a:t>
              </a:r>
              <a:endParaRPr kumimoji="1" lang="ja-JP" altLang="en-US" sz="1600" b="1" dirty="0">
                <a:solidFill>
                  <a:schemeClr val="bg1"/>
                </a:solidFill>
              </a:endParaRPr>
            </a:p>
          </p:txBody>
        </p:sp>
      </p:grpSp>
      <p:sp>
        <p:nvSpPr>
          <p:cNvPr id="4" name="スライド番号プレースホルダー 3"/>
          <p:cNvSpPr>
            <a:spLocks noGrp="1"/>
          </p:cNvSpPr>
          <p:nvPr>
            <p:ph type="sldNum" sz="quarter" idx="12"/>
          </p:nvPr>
        </p:nvSpPr>
        <p:spPr>
          <a:xfrm>
            <a:off x="6387298" y="6365373"/>
            <a:ext cx="2057400" cy="365125"/>
          </a:xfrm>
        </p:spPr>
        <p:txBody>
          <a:bodyPr/>
          <a:lstStyle/>
          <a:p>
            <a:fld id="{3985370A-2441-44D6-8B96-35D25EB4DDDF}" type="slidenum">
              <a:rPr kumimoji="1" lang="ja-JP" altLang="en-US" smtClean="0"/>
              <a:t>10</a:t>
            </a:fld>
            <a:endParaRPr kumimoji="1" lang="ja-JP" altLang="en-US"/>
          </a:p>
        </p:txBody>
      </p:sp>
      <p:grpSp>
        <p:nvGrpSpPr>
          <p:cNvPr id="5" name="グループ化 4">
            <a:extLst>
              <a:ext uri="{FF2B5EF4-FFF2-40B4-BE49-F238E27FC236}">
                <a16:creationId xmlns:a16="http://schemas.microsoft.com/office/drawing/2014/main" id="{7DAD6B30-CB84-C66F-8D54-399BF310E864}"/>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756FD74F-4765-B612-5C43-8FC84568E4F3}"/>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BE13EB62-1ACE-143F-D382-AE6E31FDEDAF}"/>
                  </a:ext>
                </a:extLst>
              </p:cNvPr>
              <p:cNvGrpSpPr/>
              <p:nvPr/>
            </p:nvGrpSpPr>
            <p:grpSpPr>
              <a:xfrm>
                <a:off x="150483" y="75115"/>
                <a:ext cx="6953733" cy="402824"/>
                <a:chOff x="9330690" y="4935897"/>
                <a:chExt cx="6953733" cy="402824"/>
              </a:xfrm>
            </p:grpSpPr>
            <p:sp>
              <p:nvSpPr>
                <p:cNvPr id="10" name="額縁 35">
                  <a:hlinkClick r:id="" action="ppaction://hlinkshowjump?jump=firstslide"/>
                  <a:extLst>
                    <a:ext uri="{FF2B5EF4-FFF2-40B4-BE49-F238E27FC236}">
                      <a16:creationId xmlns:a16="http://schemas.microsoft.com/office/drawing/2014/main" id="{4ED1EFA7-5A43-EE2F-4044-62A68E6EDC89}"/>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1" name="額縁 36">
                  <a:hlinkClick r:id="rId3" action="ppaction://hlinksldjump"/>
                  <a:extLst>
                    <a:ext uri="{FF2B5EF4-FFF2-40B4-BE49-F238E27FC236}">
                      <a16:creationId xmlns:a16="http://schemas.microsoft.com/office/drawing/2014/main" id="{5E581A01-6EF0-3FB6-EE48-9A8F0320691E}"/>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2" name="額縁 37">
                  <a:hlinkClick r:id="rId4" action="ppaction://hlinksldjump"/>
                  <a:extLst>
                    <a:ext uri="{FF2B5EF4-FFF2-40B4-BE49-F238E27FC236}">
                      <a16:creationId xmlns:a16="http://schemas.microsoft.com/office/drawing/2014/main" id="{D982D3EA-6DF0-E0B6-DF14-5AE02AAD9B75}"/>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3" name="額縁 38">
                  <a:hlinkClick r:id="rId5" action="ppaction://hlinksldjump"/>
                  <a:extLst>
                    <a:ext uri="{FF2B5EF4-FFF2-40B4-BE49-F238E27FC236}">
                      <a16:creationId xmlns:a16="http://schemas.microsoft.com/office/drawing/2014/main" id="{BCD51932-E5C3-6A1B-364C-2D842EB0FCD4}"/>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39">
                  <a:hlinkClick r:id="rId6" action="ppaction://hlinksldjump"/>
                  <a:extLst>
                    <a:ext uri="{FF2B5EF4-FFF2-40B4-BE49-F238E27FC236}">
                      <a16:creationId xmlns:a16="http://schemas.microsoft.com/office/drawing/2014/main" id="{FC5835B7-41AE-E7E0-1930-5A4404E1EF47}"/>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6" name="額縁 40">
                  <a:hlinkClick r:id="rId7"/>
                  <a:extLst>
                    <a:ext uri="{FF2B5EF4-FFF2-40B4-BE49-F238E27FC236}">
                      <a16:creationId xmlns:a16="http://schemas.microsoft.com/office/drawing/2014/main" id="{0382615A-D925-0C71-F2A0-1545A4548D7A}"/>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41">
                  <a:hlinkClick r:id="rId8" action="ppaction://hlinksldjump"/>
                  <a:extLst>
                    <a:ext uri="{FF2B5EF4-FFF2-40B4-BE49-F238E27FC236}">
                      <a16:creationId xmlns:a16="http://schemas.microsoft.com/office/drawing/2014/main" id="{ACBDA99E-3FEF-2A3F-22FA-04BADA75D3C4}"/>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9" name="額縁 34">
                <a:hlinkClick r:id="rId9" action="ppaction://hlinksldjump"/>
                <a:extLst>
                  <a:ext uri="{FF2B5EF4-FFF2-40B4-BE49-F238E27FC236}">
                    <a16:creationId xmlns:a16="http://schemas.microsoft.com/office/drawing/2014/main" id="{E11192DE-9843-E45C-F7E4-24BD46B56492}"/>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2">
              <a:hlinkClick r:id="rId10" action="ppaction://hlinksldjump"/>
              <a:extLst>
                <a:ext uri="{FF2B5EF4-FFF2-40B4-BE49-F238E27FC236}">
                  <a16:creationId xmlns:a16="http://schemas.microsoft.com/office/drawing/2014/main" id="{3EE3758B-62B2-D474-EBC0-28A32802E0E1}"/>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2971424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135124" y="807385"/>
            <a:ext cx="4965192" cy="550402"/>
          </a:xfrm>
        </p:spPr>
        <p:txBody>
          <a:bodyPr>
            <a:noAutofit/>
          </a:bodyPr>
          <a:lstStyle/>
          <a:p>
            <a:r>
              <a:rPr lang="ja-JP" altLang="en-US" sz="3600" b="1" dirty="0">
                <a:latin typeface="+mn-ea"/>
                <a:ea typeface="+mn-ea"/>
              </a:rPr>
              <a:t>校長として目指す姿</a:t>
            </a:r>
          </a:p>
        </p:txBody>
      </p:sp>
      <p:sp>
        <p:nvSpPr>
          <p:cNvPr id="4" name="正方形/長方形 3"/>
          <p:cNvSpPr/>
          <p:nvPr/>
        </p:nvSpPr>
        <p:spPr>
          <a:xfrm>
            <a:off x="173736" y="2721740"/>
            <a:ext cx="8823960" cy="2605842"/>
          </a:xfrm>
          <a:prstGeom prst="rect">
            <a:avLst/>
          </a:prstGeom>
        </p:spPr>
        <p:txBody>
          <a:bodyPr wrap="square" lIns="180000" rIns="180000">
            <a:spAutoFit/>
          </a:bodyPr>
          <a:lstStyle/>
          <a:p>
            <a:pPr marL="92073" indent="-92073" algn="just" fontAlgn="base">
              <a:lnSpc>
                <a:spcPts val="2300"/>
              </a:lnSpc>
            </a:pPr>
            <a:r>
              <a:rPr lang="ja-JP" altLang="en-US" sz="2000" b="1" dirty="0"/>
              <a:t>◆</a:t>
            </a:r>
            <a:r>
              <a:rPr lang="ja-JP" altLang="en-US" sz="2000" b="1" dirty="0">
                <a:solidFill>
                  <a:schemeClr val="accent5">
                    <a:lumMod val="75000"/>
                  </a:schemeClr>
                </a:solidFill>
              </a:rPr>
              <a:t>校長のリーダーシップ</a:t>
            </a:r>
            <a:endParaRPr lang="en-US" altLang="ja-JP" sz="2000" b="1" dirty="0">
              <a:solidFill>
                <a:schemeClr val="accent5">
                  <a:lumMod val="75000"/>
                </a:schemeClr>
              </a:solidFill>
            </a:endParaRPr>
          </a:p>
          <a:p>
            <a:pPr marL="265106" indent="-265106" algn="just" fontAlgn="base">
              <a:lnSpc>
                <a:spcPts val="2000"/>
              </a:lnSpc>
            </a:pPr>
            <a:r>
              <a:rPr lang="ja-JP" altLang="en-US" sz="2000" dirty="0"/>
              <a:t>　　</a:t>
            </a:r>
            <a:r>
              <a:rPr lang="ja-JP" altLang="en-US" dirty="0"/>
              <a:t>学校改革を進め、学校の教育力を向上させるためには、校長がリーダーシップを発揮し、児童生徒や地域の実態を踏まえ、学校のビジョンを示し、教職員や地域住民、保護者等と意識や取組の方向性を共有し、チームとして取り組むことが重要</a:t>
            </a:r>
            <a:r>
              <a:rPr lang="ja-JP" altLang="en-US" sz="2000" dirty="0"/>
              <a:t> </a:t>
            </a:r>
          </a:p>
          <a:p>
            <a:pPr algn="just" fontAlgn="base">
              <a:lnSpc>
                <a:spcPts val="700"/>
              </a:lnSpc>
            </a:pPr>
            <a:r>
              <a:rPr lang="ja-JP" altLang="en-US" sz="2000" dirty="0"/>
              <a:t> </a:t>
            </a:r>
          </a:p>
          <a:p>
            <a:pPr marL="92073" indent="-92073" algn="just" fontAlgn="base">
              <a:lnSpc>
                <a:spcPts val="2300"/>
              </a:lnSpc>
            </a:pPr>
            <a:r>
              <a:rPr lang="ja-JP" altLang="en-US" sz="2000" dirty="0"/>
              <a:t>◆</a:t>
            </a:r>
            <a:r>
              <a:rPr lang="ja-JP" altLang="en-US" sz="2000" b="1" dirty="0">
                <a:solidFill>
                  <a:schemeClr val="accent5">
                    <a:lumMod val="75000"/>
                  </a:schemeClr>
                </a:solidFill>
              </a:rPr>
              <a:t>信頼される学校経営のために</a:t>
            </a:r>
            <a:endParaRPr lang="en-US" altLang="ja-JP" sz="2000" b="1" dirty="0">
              <a:solidFill>
                <a:schemeClr val="accent5">
                  <a:lumMod val="75000"/>
                </a:schemeClr>
              </a:solidFill>
            </a:endParaRPr>
          </a:p>
          <a:p>
            <a:pPr marL="265106" indent="-265106" algn="just" fontAlgn="base">
              <a:lnSpc>
                <a:spcPts val="2000"/>
              </a:lnSpc>
            </a:pPr>
            <a:r>
              <a:rPr lang="ja-JP" altLang="en-US" sz="2000" dirty="0"/>
              <a:t>　　</a:t>
            </a:r>
            <a:r>
              <a:rPr lang="ja-JP" altLang="en-US" dirty="0"/>
              <a:t>地域に開かれ信頼される学校を実現するため、保護者や地域住民の意見や要望を学校経営に反映させ、マネジメントを発揮して、家庭や地域社会と連携・協働することが重要</a:t>
            </a:r>
          </a:p>
        </p:txBody>
      </p:sp>
      <p:sp>
        <p:nvSpPr>
          <p:cNvPr id="13" name="正方形/長方形 12"/>
          <p:cNvSpPr/>
          <p:nvPr/>
        </p:nvSpPr>
        <p:spPr>
          <a:xfrm>
            <a:off x="173736" y="5483265"/>
            <a:ext cx="8683752" cy="733534"/>
          </a:xfrm>
          <a:prstGeom prst="rect">
            <a:avLst/>
          </a:prstGeom>
        </p:spPr>
        <p:txBody>
          <a:bodyPr wrap="square" lIns="180000" rIns="180000">
            <a:spAutoFit/>
          </a:bodyPr>
          <a:lstStyle/>
          <a:p>
            <a:pPr marL="92073" indent="-92073" algn="just" fontAlgn="base">
              <a:lnSpc>
                <a:spcPts val="2500"/>
              </a:lnSpc>
            </a:pPr>
            <a:r>
              <a:rPr lang="ja-JP" altLang="en-US" sz="2200" dirty="0"/>
              <a:t> </a:t>
            </a:r>
            <a:endParaRPr lang="en-US" altLang="ja-JP" sz="2200" dirty="0"/>
          </a:p>
          <a:p>
            <a:pPr algn="just" fontAlgn="base">
              <a:lnSpc>
                <a:spcPts val="2500"/>
              </a:lnSpc>
            </a:pPr>
            <a:r>
              <a:rPr lang="ja-JP" altLang="en-US" sz="2200" dirty="0"/>
              <a:t> </a:t>
            </a:r>
          </a:p>
        </p:txBody>
      </p:sp>
      <p:sp>
        <p:nvSpPr>
          <p:cNvPr id="14" name="正方形/長方形 13"/>
          <p:cNvSpPr/>
          <p:nvPr/>
        </p:nvSpPr>
        <p:spPr>
          <a:xfrm>
            <a:off x="173736" y="5543541"/>
            <a:ext cx="8823960" cy="111718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200" b="1" dirty="0"/>
              <a:t>校長は、山梨県教育振興基本計画を踏まえ、家庭や地域社会と連携・協働して学校経営を行い、児童生徒や保護者、地域住民、教職員から信頼・尊敬を得ることが求められます。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11</a:t>
            </a:fld>
            <a:endParaRPr kumimoji="1" lang="ja-JP" altLang="en-US"/>
          </a:p>
        </p:txBody>
      </p:sp>
      <p:sp>
        <p:nvSpPr>
          <p:cNvPr id="20" name="正方形/長方形 19"/>
          <p:cNvSpPr/>
          <p:nvPr/>
        </p:nvSpPr>
        <p:spPr>
          <a:xfrm>
            <a:off x="173736" y="1370164"/>
            <a:ext cx="8823960" cy="403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校長として目指す姿</a:t>
            </a:r>
          </a:p>
        </p:txBody>
      </p:sp>
      <p:sp>
        <p:nvSpPr>
          <p:cNvPr id="21" name="正方形/長方形 20"/>
          <p:cNvSpPr/>
          <p:nvPr/>
        </p:nvSpPr>
        <p:spPr>
          <a:xfrm>
            <a:off x="173736" y="1761935"/>
            <a:ext cx="8823960" cy="90489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tx1"/>
                </a:solidFill>
              </a:rPr>
              <a:t>　リーダーシップやマネジメント力を発揮し、信頼される学校経営を行う校長</a:t>
            </a:r>
            <a:endParaRPr kumimoji="1" lang="ja-JP" altLang="en-US" sz="2400" b="1" dirty="0"/>
          </a:p>
        </p:txBody>
      </p:sp>
      <p:sp>
        <p:nvSpPr>
          <p:cNvPr id="22" name="テキスト ボックス 21"/>
          <p:cNvSpPr txBox="1"/>
          <p:nvPr/>
        </p:nvSpPr>
        <p:spPr>
          <a:xfrm>
            <a:off x="-89916" y="5201765"/>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grpSp>
        <p:nvGrpSpPr>
          <p:cNvPr id="5" name="グループ化 4">
            <a:extLst>
              <a:ext uri="{FF2B5EF4-FFF2-40B4-BE49-F238E27FC236}">
                <a16:creationId xmlns:a16="http://schemas.microsoft.com/office/drawing/2014/main" id="{C466BBC8-D7E7-6C8A-ADA3-C25AD6121BE3}"/>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8A876852-8281-72C0-B21B-65740D3D152A}"/>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3D8CFBEC-0F02-C667-6343-AFF16223D2EE}"/>
                  </a:ext>
                </a:extLst>
              </p:cNvPr>
              <p:cNvGrpSpPr/>
              <p:nvPr/>
            </p:nvGrpSpPr>
            <p:grpSpPr>
              <a:xfrm>
                <a:off x="150483" y="75115"/>
                <a:ext cx="6953733" cy="402824"/>
                <a:chOff x="9330690" y="4935897"/>
                <a:chExt cx="6953733" cy="402824"/>
              </a:xfrm>
            </p:grpSpPr>
            <p:sp>
              <p:nvSpPr>
                <p:cNvPr id="10" name="額縁 35">
                  <a:hlinkClick r:id="" action="ppaction://hlinkshowjump?jump=firstslide"/>
                  <a:extLst>
                    <a:ext uri="{FF2B5EF4-FFF2-40B4-BE49-F238E27FC236}">
                      <a16:creationId xmlns:a16="http://schemas.microsoft.com/office/drawing/2014/main" id="{2C4FDBE0-2201-30CA-DFD8-3B0B51C50B70}"/>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1" name="額縁 36">
                  <a:hlinkClick r:id="rId2" action="ppaction://hlinksldjump"/>
                  <a:extLst>
                    <a:ext uri="{FF2B5EF4-FFF2-40B4-BE49-F238E27FC236}">
                      <a16:creationId xmlns:a16="http://schemas.microsoft.com/office/drawing/2014/main" id="{49EFDF7D-7CA8-6EED-FB6A-720DD3C1FF0C}"/>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2" name="額縁 37">
                  <a:hlinkClick r:id="rId3" action="ppaction://hlinksldjump"/>
                  <a:extLst>
                    <a:ext uri="{FF2B5EF4-FFF2-40B4-BE49-F238E27FC236}">
                      <a16:creationId xmlns:a16="http://schemas.microsoft.com/office/drawing/2014/main" id="{9027EC91-FD05-93AE-2031-73E0D3D48755}"/>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38">
                  <a:hlinkClick r:id="rId4" action="ppaction://hlinksldjump"/>
                  <a:extLst>
                    <a:ext uri="{FF2B5EF4-FFF2-40B4-BE49-F238E27FC236}">
                      <a16:creationId xmlns:a16="http://schemas.microsoft.com/office/drawing/2014/main" id="{EA90A4FF-5A7A-D983-D3F7-0254E2310394}"/>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6" name="額縁 39">
                  <a:hlinkClick r:id="rId5" action="ppaction://hlinksldjump"/>
                  <a:extLst>
                    <a:ext uri="{FF2B5EF4-FFF2-40B4-BE49-F238E27FC236}">
                      <a16:creationId xmlns:a16="http://schemas.microsoft.com/office/drawing/2014/main" id="{EBF17314-29C7-DE55-32F6-3948D57C4A46}"/>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7" name="額縁 40">
                  <a:hlinkClick r:id="rId6"/>
                  <a:extLst>
                    <a:ext uri="{FF2B5EF4-FFF2-40B4-BE49-F238E27FC236}">
                      <a16:creationId xmlns:a16="http://schemas.microsoft.com/office/drawing/2014/main" id="{F8DF7B66-A51E-99D4-9913-9160F2A0C4AD}"/>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8" name="額縁 41">
                  <a:hlinkClick r:id="rId7" action="ppaction://hlinksldjump"/>
                  <a:extLst>
                    <a:ext uri="{FF2B5EF4-FFF2-40B4-BE49-F238E27FC236}">
                      <a16:creationId xmlns:a16="http://schemas.microsoft.com/office/drawing/2014/main" id="{0B0ED07B-6181-8DE7-4018-4562A183BFAB}"/>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9" name="額縁 34">
                <a:hlinkClick r:id="rId8" action="ppaction://hlinksldjump"/>
                <a:extLst>
                  <a:ext uri="{FF2B5EF4-FFF2-40B4-BE49-F238E27FC236}">
                    <a16:creationId xmlns:a16="http://schemas.microsoft.com/office/drawing/2014/main" id="{83434B6F-CAD5-D15E-B0B0-87FE9EF1B7CB}"/>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2">
              <a:hlinkClick r:id="rId9" action="ppaction://hlinksldjump"/>
              <a:extLst>
                <a:ext uri="{FF2B5EF4-FFF2-40B4-BE49-F238E27FC236}">
                  <a16:creationId xmlns:a16="http://schemas.microsoft.com/office/drawing/2014/main" id="{D863C091-59C5-145B-936F-69128BB4BFDF}"/>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2860245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99073" y="760555"/>
            <a:ext cx="8430768" cy="668448"/>
          </a:xfrm>
        </p:spPr>
        <p:txBody>
          <a:bodyPr>
            <a:normAutofit/>
          </a:bodyPr>
          <a:lstStyle/>
          <a:p>
            <a:r>
              <a:rPr lang="ja-JP" altLang="en-US" sz="2000" b="1" dirty="0">
                <a:latin typeface="+mn-ea"/>
                <a:ea typeface="+mn-ea"/>
              </a:rPr>
              <a:t>校長として必要な素養</a:t>
            </a:r>
            <a:r>
              <a:rPr lang="ja-JP" altLang="en-US" sz="3200" b="1" dirty="0">
                <a:latin typeface="+mn-ea"/>
                <a:ea typeface="+mn-ea"/>
              </a:rPr>
              <a:t>　</a:t>
            </a:r>
            <a:r>
              <a:rPr lang="ja-JP" altLang="en-US" sz="3600" b="1" dirty="0">
                <a:latin typeface="+mn-ea"/>
                <a:ea typeface="+mn-ea"/>
              </a:rPr>
              <a:t>マネジメント力</a:t>
            </a:r>
            <a:endParaRPr lang="ja-JP" altLang="en-US" sz="3600" b="1" dirty="0">
              <a:solidFill>
                <a:srgbClr val="FF0000"/>
              </a:solidFill>
              <a:latin typeface="+mn-ea"/>
              <a:ea typeface="+mn-ea"/>
            </a:endParaRPr>
          </a:p>
        </p:txBody>
      </p:sp>
      <p:sp>
        <p:nvSpPr>
          <p:cNvPr id="3" name="正方形/長方形 2">
            <a:hlinkClick r:id="rId2" action="ppaction://hlinksldjump"/>
          </p:cNvPr>
          <p:cNvSpPr/>
          <p:nvPr/>
        </p:nvSpPr>
        <p:spPr>
          <a:xfrm>
            <a:off x="2491740" y="3305776"/>
            <a:ext cx="2072640" cy="52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3985370A-2441-44D6-8B96-35D25EB4DDDF}" type="slidenum">
              <a:rPr kumimoji="1" lang="ja-JP" altLang="en-US" smtClean="0"/>
              <a:t>12</a:t>
            </a:fld>
            <a:endParaRPr kumimoji="1" lang="ja-JP" altLang="en-US"/>
          </a:p>
        </p:txBody>
      </p:sp>
      <p:graphicFrame>
        <p:nvGraphicFramePr>
          <p:cNvPr id="8" name="表 7"/>
          <p:cNvGraphicFramePr>
            <a:graphicFrameLocks noGrp="1"/>
          </p:cNvGraphicFramePr>
          <p:nvPr>
            <p:extLst>
              <p:ext uri="{D42A27DB-BD31-4B8C-83A1-F6EECF244321}">
                <p14:modId xmlns:p14="http://schemas.microsoft.com/office/powerpoint/2010/main" val="2698603236"/>
              </p:ext>
            </p:extLst>
          </p:nvPr>
        </p:nvGraphicFramePr>
        <p:xfrm>
          <a:off x="158289" y="1539571"/>
          <a:ext cx="8808720" cy="5184204"/>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558175">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505532">
                <a:tc>
                  <a:txBody>
                    <a:bodyPr/>
                    <a:lstStyle/>
                    <a:p>
                      <a:pPr algn="ctr"/>
                      <a:r>
                        <a:rPr kumimoji="1" lang="ja-JP" altLang="en-US" sz="2400" b="1" dirty="0">
                          <a:solidFill>
                            <a:schemeClr val="tx1"/>
                          </a:solidFill>
                        </a:rPr>
                        <a:t>マネジメント力</a:t>
                      </a:r>
                    </a:p>
                  </a:txBody>
                  <a:tcPr anchor="ctr">
                    <a:solidFill>
                      <a:schemeClr val="accent6">
                        <a:lumMod val="40000"/>
                        <a:lumOff val="60000"/>
                      </a:schemeClr>
                    </a:solidFill>
                  </a:tcPr>
                </a:tc>
                <a:extLst>
                  <a:ext uri="{0D108BD9-81ED-4DB2-BD59-A6C34878D82A}">
                    <a16:rowId xmlns:a16="http://schemas.microsoft.com/office/drawing/2014/main" val="2840069995"/>
                  </a:ext>
                </a:extLst>
              </a:tr>
              <a:tr h="1196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教育者としての資質や的確な判断力、決断力、交渉力、危機管理などの</a:t>
                      </a:r>
                      <a:r>
                        <a:rPr lang="ja-JP" altLang="ja-JP" sz="2400" b="1" dirty="0">
                          <a:solidFill>
                            <a:srgbClr val="FF0000"/>
                          </a:solidFill>
                        </a:rPr>
                        <a:t>マネジメント力</a:t>
                      </a:r>
                      <a:r>
                        <a:rPr lang="ja-JP" altLang="ja-JP" sz="2400" b="1" dirty="0"/>
                        <a:t>の向上に取り組んでいる。</a:t>
                      </a:r>
                      <a:endParaRPr kumimoji="1" lang="ja-JP" altLang="en-US" sz="2400" dirty="0"/>
                    </a:p>
                  </a:txBody>
                  <a:tcPr anchor="ctr">
                    <a:solidFill>
                      <a:srgbClr val="FFFFAB"/>
                    </a:solidFill>
                  </a:tcPr>
                </a:tc>
                <a:extLst>
                  <a:ext uri="{0D108BD9-81ED-4DB2-BD59-A6C34878D82A}">
                    <a16:rowId xmlns:a16="http://schemas.microsoft.com/office/drawing/2014/main" val="3508207710"/>
                  </a:ext>
                </a:extLst>
              </a:tr>
              <a:tr h="1727951">
                <a:tc>
                  <a:txBody>
                    <a:bodyPr/>
                    <a:lstStyle/>
                    <a:p>
                      <a:r>
                        <a:rPr lang="ja-JP" altLang="en-US" sz="2400" b="1" dirty="0"/>
                        <a:t>　</a:t>
                      </a:r>
                      <a:r>
                        <a:rPr lang="ja-JP" altLang="ja-JP" sz="2400" b="1" dirty="0"/>
                        <a:t>学校の実態に関する様々なデータや学校が置かれた内外環境に関する情報について収集・整理・分析し共有する</a:t>
                      </a:r>
                      <a:r>
                        <a:rPr lang="ja-JP" altLang="ja-JP" sz="2400" b="1" dirty="0">
                          <a:solidFill>
                            <a:srgbClr val="FF0000"/>
                          </a:solidFill>
                        </a:rPr>
                        <a:t>アセスメント力</a:t>
                      </a:r>
                      <a:r>
                        <a:rPr lang="ja-JP" altLang="ja-JP" sz="2400" b="1" dirty="0"/>
                        <a:t>の向上に取り組んでいる</a:t>
                      </a:r>
                      <a:r>
                        <a:rPr lang="ja-JP" altLang="en-US" sz="2400" b="1" dirty="0"/>
                        <a:t>。</a:t>
                      </a:r>
                      <a:endParaRPr kumimoji="1" lang="ja-JP" altLang="en-US" sz="2400" dirty="0"/>
                    </a:p>
                  </a:txBody>
                  <a:tcPr anchor="ctr">
                    <a:solidFill>
                      <a:srgbClr val="FFFFAB"/>
                    </a:solidFill>
                  </a:tcPr>
                </a:tc>
                <a:extLst>
                  <a:ext uri="{0D108BD9-81ED-4DB2-BD59-A6C34878D82A}">
                    <a16:rowId xmlns:a16="http://schemas.microsoft.com/office/drawing/2014/main" val="3455181300"/>
                  </a:ext>
                </a:extLst>
              </a:tr>
              <a:tr h="1196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学校内外の関係者の相互作用により、学校の教育力が最大化できる</a:t>
                      </a:r>
                      <a:r>
                        <a:rPr lang="ja-JP" altLang="ja-JP" sz="2400" b="1" dirty="0">
                          <a:solidFill>
                            <a:srgbClr val="FF0000"/>
                          </a:solidFill>
                        </a:rPr>
                        <a:t>ファシリテーション力</a:t>
                      </a:r>
                      <a:r>
                        <a:rPr lang="ja-JP" altLang="ja-JP" sz="2400" b="1" dirty="0"/>
                        <a:t>の向上に取り組んでいる。</a:t>
                      </a:r>
                      <a:endParaRPr kumimoji="1" lang="ja-JP" altLang="en-US" sz="2400" dirty="0"/>
                    </a:p>
                  </a:txBody>
                  <a:tcPr anchor="ctr">
                    <a:solidFill>
                      <a:srgbClr val="FFFFAB"/>
                    </a:solidFill>
                  </a:tcPr>
                </a:tc>
                <a:extLst>
                  <a:ext uri="{0D108BD9-81ED-4DB2-BD59-A6C34878D82A}">
                    <a16:rowId xmlns:a16="http://schemas.microsoft.com/office/drawing/2014/main" val="933159743"/>
                  </a:ext>
                </a:extLst>
              </a:tr>
            </a:tbl>
          </a:graphicData>
        </a:graphic>
      </p:graphicFrame>
      <p:sp>
        <p:nvSpPr>
          <p:cNvPr id="21" name="テキスト ボックス 20">
            <a:hlinkClick r:id="rId2" action="ppaction://hlinksldjump"/>
          </p:cNvPr>
          <p:cNvSpPr txBox="1"/>
          <p:nvPr/>
        </p:nvSpPr>
        <p:spPr>
          <a:xfrm>
            <a:off x="206481" y="2550771"/>
            <a:ext cx="8712336" cy="1161132"/>
          </a:xfrm>
          <a:prstGeom prst="rect">
            <a:avLst/>
          </a:prstGeom>
          <a:noFill/>
        </p:spPr>
        <p:txBody>
          <a:bodyPr wrap="square" rtlCol="0">
            <a:spAutoFit/>
          </a:bodyPr>
          <a:lstStyle/>
          <a:p>
            <a:endParaRPr kumimoji="1" lang="ja-JP" altLang="en-US" dirty="0"/>
          </a:p>
        </p:txBody>
      </p:sp>
      <p:sp>
        <p:nvSpPr>
          <p:cNvPr id="22" name="テキスト ボックス 21">
            <a:hlinkClick r:id="rId3" action="ppaction://hlinksldjump"/>
          </p:cNvPr>
          <p:cNvSpPr txBox="1"/>
          <p:nvPr/>
        </p:nvSpPr>
        <p:spPr>
          <a:xfrm>
            <a:off x="206481" y="3711903"/>
            <a:ext cx="8712336" cy="1676082"/>
          </a:xfrm>
          <a:prstGeom prst="rect">
            <a:avLst/>
          </a:prstGeom>
          <a:noFill/>
        </p:spPr>
        <p:txBody>
          <a:bodyPr wrap="square" rtlCol="0">
            <a:spAutoFit/>
          </a:bodyPr>
          <a:lstStyle/>
          <a:p>
            <a:endParaRPr kumimoji="1" lang="ja-JP" altLang="en-US" dirty="0"/>
          </a:p>
        </p:txBody>
      </p:sp>
      <p:sp>
        <p:nvSpPr>
          <p:cNvPr id="23" name="テキスト ボックス 22">
            <a:hlinkClick r:id="rId4" action="ppaction://hlinksldjump"/>
          </p:cNvPr>
          <p:cNvSpPr txBox="1"/>
          <p:nvPr/>
        </p:nvSpPr>
        <p:spPr>
          <a:xfrm>
            <a:off x="158289" y="5454982"/>
            <a:ext cx="8712336" cy="1161132"/>
          </a:xfrm>
          <a:prstGeom prst="rect">
            <a:avLst/>
          </a:prstGeom>
          <a:noFill/>
        </p:spPr>
        <p:txBody>
          <a:bodyPr wrap="square" rtlCol="0">
            <a:spAutoFit/>
          </a:bodyPr>
          <a:lstStyle/>
          <a:p>
            <a:endParaRPr kumimoji="1" lang="ja-JP" altLang="en-US" dirty="0"/>
          </a:p>
        </p:txBody>
      </p: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1265" y="3344186"/>
            <a:ext cx="389021" cy="389021"/>
          </a:xfrm>
          <a:prstGeom prst="rect">
            <a:avLst/>
          </a:prstGeom>
        </p:spPr>
      </p:pic>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3892" y="4578108"/>
            <a:ext cx="389021" cy="389021"/>
          </a:xfrm>
          <a:prstGeom prst="rect">
            <a:avLst/>
          </a:prstGeom>
        </p:spPr>
      </p:pic>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2715" y="6256375"/>
            <a:ext cx="389021" cy="389021"/>
          </a:xfrm>
          <a:prstGeom prst="rect">
            <a:avLst/>
          </a:prstGeom>
        </p:spPr>
      </p:pic>
      <p:grpSp>
        <p:nvGrpSpPr>
          <p:cNvPr id="4" name="グループ化 3">
            <a:extLst>
              <a:ext uri="{FF2B5EF4-FFF2-40B4-BE49-F238E27FC236}">
                <a16:creationId xmlns:a16="http://schemas.microsoft.com/office/drawing/2014/main" id="{41CD5905-E302-704E-FC7E-9DB6B1378F4E}"/>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39B569B8-CD72-2522-7A9F-C410FA072028}"/>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478F7C7A-6821-5E35-B58A-53A052B57A07}"/>
                  </a:ext>
                </a:extLst>
              </p:cNvPr>
              <p:cNvGrpSpPr/>
              <p:nvPr/>
            </p:nvGrpSpPr>
            <p:grpSpPr>
              <a:xfrm>
                <a:off x="150483" y="75115"/>
                <a:ext cx="6953733" cy="402824"/>
                <a:chOff x="9330690" y="4935897"/>
                <a:chExt cx="6953733" cy="402824"/>
              </a:xfrm>
            </p:grpSpPr>
            <p:sp>
              <p:nvSpPr>
                <p:cNvPr id="11" name="額縁 35">
                  <a:hlinkClick r:id="" action="ppaction://hlinkshowjump?jump=firstslide"/>
                  <a:extLst>
                    <a:ext uri="{FF2B5EF4-FFF2-40B4-BE49-F238E27FC236}">
                      <a16:creationId xmlns:a16="http://schemas.microsoft.com/office/drawing/2014/main" id="{D12756C3-5307-3128-AE69-56BE86EBA728}"/>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36">
                  <a:hlinkClick r:id="rId6" action="ppaction://hlinksldjump"/>
                  <a:extLst>
                    <a:ext uri="{FF2B5EF4-FFF2-40B4-BE49-F238E27FC236}">
                      <a16:creationId xmlns:a16="http://schemas.microsoft.com/office/drawing/2014/main" id="{06A7A1CB-D170-8003-64B8-AD40231E9040}"/>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37">
                  <a:hlinkClick r:id="rId7" action="ppaction://hlinksldjump"/>
                  <a:extLst>
                    <a:ext uri="{FF2B5EF4-FFF2-40B4-BE49-F238E27FC236}">
                      <a16:creationId xmlns:a16="http://schemas.microsoft.com/office/drawing/2014/main" id="{4D604352-E46F-A725-E63D-D80E8CFC6E1B}"/>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38">
                  <a:hlinkClick r:id="rId8" action="ppaction://hlinksldjump"/>
                  <a:extLst>
                    <a:ext uri="{FF2B5EF4-FFF2-40B4-BE49-F238E27FC236}">
                      <a16:creationId xmlns:a16="http://schemas.microsoft.com/office/drawing/2014/main" id="{B815BF52-A22B-36B0-86C4-AC12CD30054F}"/>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6" name="額縁 39">
                  <a:hlinkClick r:id="rId9" action="ppaction://hlinksldjump"/>
                  <a:extLst>
                    <a:ext uri="{FF2B5EF4-FFF2-40B4-BE49-F238E27FC236}">
                      <a16:creationId xmlns:a16="http://schemas.microsoft.com/office/drawing/2014/main" id="{B63738C6-8B3A-A4B6-1C10-2BB64DB71774}"/>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9" name="額縁 40">
                  <a:hlinkClick r:id="rId10"/>
                  <a:extLst>
                    <a:ext uri="{FF2B5EF4-FFF2-40B4-BE49-F238E27FC236}">
                      <a16:creationId xmlns:a16="http://schemas.microsoft.com/office/drawing/2014/main" id="{CF39C278-D317-2F31-2976-B628030B6DE2}"/>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0" name="額縁 41">
                  <a:hlinkClick r:id="rId11" action="ppaction://hlinksldjump"/>
                  <a:extLst>
                    <a:ext uri="{FF2B5EF4-FFF2-40B4-BE49-F238E27FC236}">
                      <a16:creationId xmlns:a16="http://schemas.microsoft.com/office/drawing/2014/main" id="{F9461130-FA54-4F84-C54B-C9080439FBEC}"/>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0" name="額縁 34">
                <a:hlinkClick r:id="rId12" action="ppaction://hlinksldjump"/>
                <a:extLst>
                  <a:ext uri="{FF2B5EF4-FFF2-40B4-BE49-F238E27FC236}">
                    <a16:creationId xmlns:a16="http://schemas.microsoft.com/office/drawing/2014/main" id="{5069207E-83D1-8A24-F2BB-33A87DD1507A}"/>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2">
              <a:hlinkClick r:id="rId13" action="ppaction://hlinksldjump"/>
              <a:extLst>
                <a:ext uri="{FF2B5EF4-FFF2-40B4-BE49-F238E27FC236}">
                  <a16:creationId xmlns:a16="http://schemas.microsoft.com/office/drawing/2014/main" id="{C408C0AC-5012-C30B-742F-F56A3A521C32}"/>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2187206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ctrTitle"/>
          </p:nvPr>
        </p:nvSpPr>
        <p:spPr>
          <a:xfrm>
            <a:off x="321833" y="699691"/>
            <a:ext cx="8430768" cy="668448"/>
          </a:xfrm>
        </p:spPr>
        <p:txBody>
          <a:bodyPr>
            <a:normAutofit/>
          </a:bodyPr>
          <a:lstStyle/>
          <a:p>
            <a:r>
              <a:rPr lang="ja-JP" altLang="en-US" sz="2000" b="1" dirty="0">
                <a:latin typeface="+mn-ea"/>
                <a:ea typeface="+mn-ea"/>
              </a:rPr>
              <a:t>校長として必要な素養</a:t>
            </a:r>
            <a:r>
              <a:rPr lang="ja-JP" altLang="en-US" sz="3200" b="1" dirty="0">
                <a:latin typeface="+mn-ea"/>
                <a:ea typeface="+mn-ea"/>
              </a:rPr>
              <a:t>　</a:t>
            </a:r>
            <a:r>
              <a:rPr lang="ja-JP" altLang="en-US" sz="3600" b="1" dirty="0">
                <a:latin typeface="+mn-ea"/>
                <a:ea typeface="+mn-ea"/>
              </a:rPr>
              <a:t>マネジメント力</a:t>
            </a:r>
            <a:endParaRPr lang="ja-JP" altLang="en-US" sz="3600" b="1" dirty="0">
              <a:solidFill>
                <a:srgbClr val="FF0000"/>
              </a:solidFill>
              <a:latin typeface="+mn-ea"/>
              <a:ea typeface="+mn-ea"/>
            </a:endParaRPr>
          </a:p>
        </p:txBody>
      </p:sp>
      <p:sp>
        <p:nvSpPr>
          <p:cNvPr id="7" name="正方形/長方形 6"/>
          <p:cNvSpPr/>
          <p:nvPr/>
        </p:nvSpPr>
        <p:spPr>
          <a:xfrm>
            <a:off x="284388" y="3349907"/>
            <a:ext cx="8540123" cy="1592744"/>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マネジメントの強化</a:t>
            </a:r>
            <a:endParaRPr lang="en-US" altLang="ja-JP" sz="2200" b="1" dirty="0">
              <a:solidFill>
                <a:schemeClr val="accent5">
                  <a:lumMod val="75000"/>
                </a:schemeClr>
              </a:solidFill>
            </a:endParaRPr>
          </a:p>
          <a:p>
            <a:pPr marL="265106" indent="-265106" algn="just" fontAlgn="base">
              <a:lnSpc>
                <a:spcPts val="2300"/>
              </a:lnSpc>
            </a:pPr>
            <a:r>
              <a:rPr lang="ja-JP" altLang="en-US" sz="2200" dirty="0"/>
              <a:t>　　</a:t>
            </a:r>
            <a:r>
              <a:rPr lang="ja-JP" altLang="en-US" dirty="0"/>
              <a:t>校長には、従前より求められていた判断力、決断力、交渉力、危機管理等のマネジメント力に加え、学校で働く人材が多様化する中で、「チーム学校」を組織し、働きやすい職場環境を構築するとともに、教職員がそれぞれの強みを活かし、働きがいを高めていくマネジメントも必要</a:t>
            </a:r>
            <a:r>
              <a:rPr lang="ja-JP" altLang="en-US" sz="2100" dirty="0"/>
              <a:t> </a:t>
            </a:r>
          </a:p>
        </p:txBody>
      </p:sp>
      <p:sp>
        <p:nvSpPr>
          <p:cNvPr id="9" name="正方形/長方形 8"/>
          <p:cNvSpPr/>
          <p:nvPr/>
        </p:nvSpPr>
        <p:spPr>
          <a:xfrm>
            <a:off x="262874" y="5413884"/>
            <a:ext cx="8620117" cy="130759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400" b="1" dirty="0"/>
              <a:t>校長には、学校内外の多様な人材を「チーム学校」として組織するとともに、学校の働き方改革を進めるなど、より一層</a:t>
            </a:r>
            <a:r>
              <a:rPr lang="ja-JP" altLang="en-US" sz="2400" b="1" dirty="0">
                <a:solidFill>
                  <a:srgbClr val="FF0000"/>
                </a:solidFill>
              </a:rPr>
              <a:t>マネジメント</a:t>
            </a:r>
            <a:r>
              <a:rPr lang="ja-JP" altLang="en-US" sz="2400" b="1" dirty="0"/>
              <a:t>による学校経営が求められます。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13</a:t>
            </a:fld>
            <a:endParaRPr kumimoji="1" lang="ja-JP" altLang="en-US"/>
          </a:p>
        </p:txBody>
      </p:sp>
      <p:graphicFrame>
        <p:nvGraphicFramePr>
          <p:cNvPr id="16" name="表 15"/>
          <p:cNvGraphicFramePr>
            <a:graphicFrameLocks noGrp="1"/>
          </p:cNvGraphicFramePr>
          <p:nvPr/>
        </p:nvGraphicFramePr>
        <p:xfrm>
          <a:off x="162289" y="1404841"/>
          <a:ext cx="8808720" cy="1540293"/>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26496">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1083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教育者としての資質や的確な判断力、決断力、交渉力、危機管理などの</a:t>
                      </a:r>
                      <a:r>
                        <a:rPr lang="ja-JP" altLang="ja-JP" sz="2400" b="1" dirty="0">
                          <a:solidFill>
                            <a:srgbClr val="FF0000"/>
                          </a:solidFill>
                        </a:rPr>
                        <a:t>マネジメント力</a:t>
                      </a:r>
                      <a:r>
                        <a:rPr lang="ja-JP" altLang="ja-JP" sz="2400" b="1" dirty="0"/>
                        <a:t>の向上に取り組んでいる。</a:t>
                      </a:r>
                      <a:endParaRPr kumimoji="1" lang="ja-JP" altLang="en-US" sz="2400" dirty="0"/>
                    </a:p>
                  </a:txBody>
                  <a:tcPr anchor="ctr">
                    <a:solidFill>
                      <a:srgbClr val="FFFFAB"/>
                    </a:solidFill>
                  </a:tcPr>
                </a:tc>
                <a:extLst>
                  <a:ext uri="{0D108BD9-81ED-4DB2-BD59-A6C34878D82A}">
                    <a16:rowId xmlns:a16="http://schemas.microsoft.com/office/drawing/2014/main" val="3508207710"/>
                  </a:ext>
                </a:extLst>
              </a:tr>
            </a:tbl>
          </a:graphicData>
        </a:graphic>
      </p:graphicFrame>
      <p:sp>
        <p:nvSpPr>
          <p:cNvPr id="18" name="テキスト ボックス 17"/>
          <p:cNvSpPr txBox="1"/>
          <p:nvPr/>
        </p:nvSpPr>
        <p:spPr>
          <a:xfrm>
            <a:off x="-89916" y="5044552"/>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9" name="テキスト ボックス 18"/>
          <p:cNvSpPr txBox="1"/>
          <p:nvPr/>
        </p:nvSpPr>
        <p:spPr>
          <a:xfrm>
            <a:off x="-89916" y="3055702"/>
            <a:ext cx="1709928"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466" y="2467316"/>
            <a:ext cx="389021" cy="389021"/>
          </a:xfrm>
          <a:prstGeom prst="rect">
            <a:avLst/>
          </a:prstGeom>
        </p:spPr>
      </p:pic>
      <p:sp>
        <p:nvSpPr>
          <p:cNvPr id="20" name="テキスト ボックス 19">
            <a:hlinkClick r:id="rId3"/>
          </p:cNvPr>
          <p:cNvSpPr txBox="1"/>
          <p:nvPr/>
        </p:nvSpPr>
        <p:spPr>
          <a:xfrm>
            <a:off x="174184" y="1412018"/>
            <a:ext cx="8760529" cy="1484872"/>
          </a:xfrm>
          <a:prstGeom prst="rect">
            <a:avLst/>
          </a:prstGeom>
          <a:noFill/>
        </p:spPr>
        <p:txBody>
          <a:bodyPr wrap="square" rtlCol="0">
            <a:spAutoFit/>
          </a:bodyPr>
          <a:lstStyle/>
          <a:p>
            <a:endParaRPr kumimoji="1" lang="ja-JP" altLang="en-US" dirty="0"/>
          </a:p>
        </p:txBody>
      </p:sp>
      <p:grpSp>
        <p:nvGrpSpPr>
          <p:cNvPr id="24" name="グループ化 23">
            <a:extLst>
              <a:ext uri="{FF2B5EF4-FFF2-40B4-BE49-F238E27FC236}">
                <a16:creationId xmlns:a16="http://schemas.microsoft.com/office/drawing/2014/main" id="{6E04D7CE-A129-655F-CF86-AE93877FA5D5}"/>
              </a:ext>
            </a:extLst>
          </p:cNvPr>
          <p:cNvGrpSpPr/>
          <p:nvPr/>
        </p:nvGrpSpPr>
        <p:grpSpPr>
          <a:xfrm>
            <a:off x="150483" y="75115"/>
            <a:ext cx="7683666" cy="402824"/>
            <a:chOff x="150483" y="75115"/>
            <a:chExt cx="7683666" cy="402824"/>
          </a:xfrm>
        </p:grpSpPr>
        <p:grpSp>
          <p:nvGrpSpPr>
            <p:cNvPr id="25" name="グループ化 24">
              <a:extLst>
                <a:ext uri="{FF2B5EF4-FFF2-40B4-BE49-F238E27FC236}">
                  <a16:creationId xmlns:a16="http://schemas.microsoft.com/office/drawing/2014/main" id="{7EF8A0B7-10A9-0906-048D-EF73E6164924}"/>
                </a:ext>
              </a:extLst>
            </p:cNvPr>
            <p:cNvGrpSpPr/>
            <p:nvPr/>
          </p:nvGrpSpPr>
          <p:grpSpPr>
            <a:xfrm>
              <a:off x="150483" y="75115"/>
              <a:ext cx="7683666" cy="402824"/>
              <a:chOff x="150483" y="75115"/>
              <a:chExt cx="7683666" cy="402824"/>
            </a:xfrm>
          </p:grpSpPr>
          <p:grpSp>
            <p:nvGrpSpPr>
              <p:cNvPr id="27" name="グループ化 26">
                <a:extLst>
                  <a:ext uri="{FF2B5EF4-FFF2-40B4-BE49-F238E27FC236}">
                    <a16:creationId xmlns:a16="http://schemas.microsoft.com/office/drawing/2014/main" id="{D259A9F8-700F-68BC-9575-2D983A179497}"/>
                  </a:ext>
                </a:extLst>
              </p:cNvPr>
              <p:cNvGrpSpPr/>
              <p:nvPr/>
            </p:nvGrpSpPr>
            <p:grpSpPr>
              <a:xfrm>
                <a:off x="150483" y="75115"/>
                <a:ext cx="6953733" cy="402824"/>
                <a:chOff x="9330690" y="4935897"/>
                <a:chExt cx="6953733" cy="402824"/>
              </a:xfrm>
            </p:grpSpPr>
            <p:sp>
              <p:nvSpPr>
                <p:cNvPr id="29" name="額縁 35">
                  <a:hlinkClick r:id="" action="ppaction://hlinkshowjump?jump=firstslide"/>
                  <a:extLst>
                    <a:ext uri="{FF2B5EF4-FFF2-40B4-BE49-F238E27FC236}">
                      <a16:creationId xmlns:a16="http://schemas.microsoft.com/office/drawing/2014/main" id="{C02BDF40-C687-12F6-D0C8-82EA2C617F91}"/>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0" name="額縁 36">
                  <a:hlinkClick r:id="rId4" action="ppaction://hlinksldjump"/>
                  <a:extLst>
                    <a:ext uri="{FF2B5EF4-FFF2-40B4-BE49-F238E27FC236}">
                      <a16:creationId xmlns:a16="http://schemas.microsoft.com/office/drawing/2014/main" id="{4706B926-79B3-3BE3-5381-0EA97A6E1F13}"/>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1" name="額縁 37">
                  <a:hlinkClick r:id="rId5" action="ppaction://hlinksldjump"/>
                  <a:extLst>
                    <a:ext uri="{FF2B5EF4-FFF2-40B4-BE49-F238E27FC236}">
                      <a16:creationId xmlns:a16="http://schemas.microsoft.com/office/drawing/2014/main" id="{7A156872-0053-2FAC-C3BF-55CE9A8B3434}"/>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2" name="額縁 38">
                  <a:hlinkClick r:id="rId6" action="ppaction://hlinksldjump"/>
                  <a:extLst>
                    <a:ext uri="{FF2B5EF4-FFF2-40B4-BE49-F238E27FC236}">
                      <a16:creationId xmlns:a16="http://schemas.microsoft.com/office/drawing/2014/main" id="{AB19CDAC-5EF8-8C6C-AA68-2AD6497D7FA4}"/>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3" name="額縁 39">
                  <a:hlinkClick r:id="rId7" action="ppaction://hlinksldjump"/>
                  <a:extLst>
                    <a:ext uri="{FF2B5EF4-FFF2-40B4-BE49-F238E27FC236}">
                      <a16:creationId xmlns:a16="http://schemas.microsoft.com/office/drawing/2014/main" id="{5C7266C9-BCFB-1383-56FE-D40D210E2375}"/>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4" name="額縁 40">
                  <a:hlinkClick r:id="rId8"/>
                  <a:extLst>
                    <a:ext uri="{FF2B5EF4-FFF2-40B4-BE49-F238E27FC236}">
                      <a16:creationId xmlns:a16="http://schemas.microsoft.com/office/drawing/2014/main" id="{9F434A91-2F02-1390-C748-02247037FA6E}"/>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5" name="額縁 41">
                  <a:hlinkClick r:id="rId9" action="ppaction://hlinksldjump"/>
                  <a:extLst>
                    <a:ext uri="{FF2B5EF4-FFF2-40B4-BE49-F238E27FC236}">
                      <a16:creationId xmlns:a16="http://schemas.microsoft.com/office/drawing/2014/main" id="{01B948EB-E860-32E0-CAD8-D765619DA546}"/>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8" name="額縁 34">
                <a:hlinkClick r:id="rId10" action="ppaction://hlinksldjump"/>
                <a:extLst>
                  <a:ext uri="{FF2B5EF4-FFF2-40B4-BE49-F238E27FC236}">
                    <a16:creationId xmlns:a16="http://schemas.microsoft.com/office/drawing/2014/main" id="{97AFB334-23A9-5D00-7789-BF7118215871}"/>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6" name="額縁 32">
              <a:hlinkClick r:id="rId11" action="ppaction://hlinksldjump"/>
              <a:extLst>
                <a:ext uri="{FF2B5EF4-FFF2-40B4-BE49-F238E27FC236}">
                  <a16:creationId xmlns:a16="http://schemas.microsoft.com/office/drawing/2014/main" id="{13E0D81D-08B1-3897-59EB-E40BD5EC3027}"/>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4458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373905" y="716228"/>
            <a:ext cx="8430768" cy="668448"/>
          </a:xfrm>
        </p:spPr>
        <p:txBody>
          <a:bodyPr>
            <a:normAutofit/>
          </a:bodyPr>
          <a:lstStyle/>
          <a:p>
            <a:r>
              <a:rPr lang="ja-JP" altLang="en-US" sz="2000" b="1" dirty="0">
                <a:latin typeface="+mn-ea"/>
                <a:ea typeface="+mn-ea"/>
              </a:rPr>
              <a:t>校長として必要な素養</a:t>
            </a:r>
            <a:r>
              <a:rPr lang="ja-JP" altLang="en-US" sz="3200" b="1" dirty="0">
                <a:latin typeface="+mn-ea"/>
                <a:ea typeface="+mn-ea"/>
              </a:rPr>
              <a:t>　</a:t>
            </a:r>
            <a:r>
              <a:rPr lang="ja-JP" altLang="en-US" sz="3600" b="1" dirty="0">
                <a:latin typeface="+mn-ea"/>
                <a:ea typeface="+mn-ea"/>
              </a:rPr>
              <a:t>アセスメント力</a:t>
            </a:r>
            <a:endParaRPr lang="ja-JP" altLang="en-US" sz="3600" b="1" dirty="0">
              <a:solidFill>
                <a:srgbClr val="FF0000"/>
              </a:solidFill>
              <a:latin typeface="+mn-ea"/>
              <a:ea typeface="+mn-ea"/>
            </a:endParaRPr>
          </a:p>
        </p:txBody>
      </p:sp>
      <p:sp>
        <p:nvSpPr>
          <p:cNvPr id="7" name="正方形/長方形 6"/>
          <p:cNvSpPr/>
          <p:nvPr/>
        </p:nvSpPr>
        <p:spPr>
          <a:xfrm>
            <a:off x="273570" y="3652574"/>
            <a:ext cx="8661180" cy="1582484"/>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アセスメント力の向上</a:t>
            </a:r>
            <a:endParaRPr lang="en-US" altLang="ja-JP" sz="2200" b="1" dirty="0">
              <a:solidFill>
                <a:schemeClr val="accent5">
                  <a:lumMod val="75000"/>
                </a:schemeClr>
              </a:solidFill>
            </a:endParaRPr>
          </a:p>
          <a:p>
            <a:pPr marL="265106" indent="-265106" algn="just" fontAlgn="base"/>
            <a:r>
              <a:rPr lang="ja-JP" altLang="en-US" sz="2200" dirty="0"/>
              <a:t>　　</a:t>
            </a:r>
            <a:r>
              <a:rPr lang="ja-JP" altLang="en-US" dirty="0">
                <a:latin typeface="+mj-ea"/>
              </a:rPr>
              <a:t>学校教育活動に関わる様々なデータや情報（自らの学校の強み・弱み、昨今の学校教育を取り巻く課題など）について、収集・整理・分析することで、</a:t>
            </a:r>
            <a:r>
              <a:rPr lang="ja-JP" altLang="en-US" dirty="0"/>
              <a:t>学校の置かれた状況や課題を把握し、それらを踏まえた対策等について</a:t>
            </a:r>
            <a:r>
              <a:rPr lang="ja-JP" altLang="en-US" dirty="0">
                <a:latin typeface="+mj-ea"/>
              </a:rPr>
              <a:t>教職員間や学校運営協議会等で共有していくことが重要</a:t>
            </a:r>
            <a:endParaRPr lang="ja-JP" altLang="en-US" dirty="0"/>
          </a:p>
        </p:txBody>
      </p:sp>
      <p:sp>
        <p:nvSpPr>
          <p:cNvPr id="9" name="正方形/長方形 8"/>
          <p:cNvSpPr/>
          <p:nvPr/>
        </p:nvSpPr>
        <p:spPr>
          <a:xfrm>
            <a:off x="217170" y="5654502"/>
            <a:ext cx="8744238" cy="107611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400" b="1" dirty="0"/>
              <a:t>校長には、学校経営方針の策定のため、学校の状況や課題を適切に把握する学校組織の</a:t>
            </a:r>
            <a:r>
              <a:rPr lang="ja-JP" altLang="en-US" sz="2400" b="1" dirty="0">
                <a:solidFill>
                  <a:srgbClr val="FF0000"/>
                </a:solidFill>
              </a:rPr>
              <a:t>アセスメント力</a:t>
            </a:r>
            <a:r>
              <a:rPr lang="ja-JP" altLang="en-US" sz="2400" b="1" dirty="0"/>
              <a:t>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14</a:t>
            </a:fld>
            <a:endParaRPr kumimoji="1" lang="ja-JP" altLang="en-US"/>
          </a:p>
        </p:txBody>
      </p:sp>
      <p:graphicFrame>
        <p:nvGraphicFramePr>
          <p:cNvPr id="18" name="表 17"/>
          <p:cNvGraphicFramePr>
            <a:graphicFrameLocks noGrp="1"/>
          </p:cNvGraphicFramePr>
          <p:nvPr/>
        </p:nvGraphicFramePr>
        <p:xfrm>
          <a:off x="184929" y="1434073"/>
          <a:ext cx="8808720" cy="1645920"/>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26496">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1083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学校の実態に関する様々なデータや学校が置かれた内外環境に関する情報について収集・整理・分析し共有する</a:t>
                      </a:r>
                      <a:r>
                        <a:rPr lang="ja-JP" altLang="ja-JP" sz="2400" b="1" dirty="0">
                          <a:solidFill>
                            <a:srgbClr val="FF0000"/>
                          </a:solidFill>
                        </a:rPr>
                        <a:t>アセスメント力</a:t>
                      </a:r>
                      <a:r>
                        <a:rPr lang="ja-JP" altLang="ja-JP" sz="2400" b="1" dirty="0"/>
                        <a:t>の向上に取り組んでいる</a:t>
                      </a:r>
                      <a:r>
                        <a:rPr lang="ja-JP" altLang="en-US" sz="2400" b="1" dirty="0"/>
                        <a:t>。</a:t>
                      </a:r>
                      <a:endParaRPr kumimoji="1" lang="ja-JP" altLang="en-US" sz="2400" b="1" dirty="0"/>
                    </a:p>
                  </a:txBody>
                  <a:tcPr anchor="ctr">
                    <a:solidFill>
                      <a:srgbClr val="FFFFAB"/>
                    </a:solidFill>
                  </a:tcPr>
                </a:tc>
                <a:extLst>
                  <a:ext uri="{0D108BD9-81ED-4DB2-BD59-A6C34878D82A}">
                    <a16:rowId xmlns:a16="http://schemas.microsoft.com/office/drawing/2014/main" val="3508207710"/>
                  </a:ext>
                </a:extLst>
              </a:tr>
            </a:tbl>
          </a:graphicData>
        </a:graphic>
      </p:graphicFrame>
      <p:sp>
        <p:nvSpPr>
          <p:cNvPr id="19" name="テキスト ボックス 18"/>
          <p:cNvSpPr txBox="1"/>
          <p:nvPr/>
        </p:nvSpPr>
        <p:spPr>
          <a:xfrm>
            <a:off x="-99060" y="5285170"/>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0" name="テキスト ボックス 19"/>
          <p:cNvSpPr txBox="1"/>
          <p:nvPr/>
        </p:nvSpPr>
        <p:spPr>
          <a:xfrm>
            <a:off x="-99060" y="3233130"/>
            <a:ext cx="1709928"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6" name="図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5652" y="2607472"/>
            <a:ext cx="389021" cy="389021"/>
          </a:xfrm>
          <a:prstGeom prst="rect">
            <a:avLst/>
          </a:prstGeom>
        </p:spPr>
      </p:pic>
      <p:sp>
        <p:nvSpPr>
          <p:cNvPr id="21" name="テキスト ボックス 20">
            <a:hlinkClick r:id="rId3"/>
          </p:cNvPr>
          <p:cNvSpPr txBox="1"/>
          <p:nvPr/>
        </p:nvSpPr>
        <p:spPr>
          <a:xfrm>
            <a:off x="210075" y="1410322"/>
            <a:ext cx="8802956" cy="1648126"/>
          </a:xfrm>
          <a:prstGeom prst="rect">
            <a:avLst/>
          </a:prstGeom>
          <a:noFill/>
        </p:spPr>
        <p:txBody>
          <a:bodyPr wrap="square" rtlCol="0">
            <a:spAutoFit/>
          </a:bodyPr>
          <a:lstStyle/>
          <a:p>
            <a:endParaRPr kumimoji="1" lang="ja-JP" altLang="en-US" dirty="0"/>
          </a:p>
        </p:txBody>
      </p:sp>
      <p:grpSp>
        <p:nvGrpSpPr>
          <p:cNvPr id="23" name="グループ化 22">
            <a:extLst>
              <a:ext uri="{FF2B5EF4-FFF2-40B4-BE49-F238E27FC236}">
                <a16:creationId xmlns:a16="http://schemas.microsoft.com/office/drawing/2014/main" id="{455B06E0-91EB-6A77-DE6B-66735186743F}"/>
              </a:ext>
            </a:extLst>
          </p:cNvPr>
          <p:cNvGrpSpPr/>
          <p:nvPr/>
        </p:nvGrpSpPr>
        <p:grpSpPr>
          <a:xfrm>
            <a:off x="150483" y="75115"/>
            <a:ext cx="7683666" cy="402824"/>
            <a:chOff x="150483" y="75115"/>
            <a:chExt cx="7683666" cy="402824"/>
          </a:xfrm>
        </p:grpSpPr>
        <p:grpSp>
          <p:nvGrpSpPr>
            <p:cNvPr id="25" name="グループ化 24">
              <a:extLst>
                <a:ext uri="{FF2B5EF4-FFF2-40B4-BE49-F238E27FC236}">
                  <a16:creationId xmlns:a16="http://schemas.microsoft.com/office/drawing/2014/main" id="{73A2EFED-D39C-D0A7-F512-8C3ABDE99DE9}"/>
                </a:ext>
              </a:extLst>
            </p:cNvPr>
            <p:cNvGrpSpPr/>
            <p:nvPr/>
          </p:nvGrpSpPr>
          <p:grpSpPr>
            <a:xfrm>
              <a:off x="150483" y="75115"/>
              <a:ext cx="7683666" cy="402824"/>
              <a:chOff x="150483" y="75115"/>
              <a:chExt cx="7683666" cy="402824"/>
            </a:xfrm>
          </p:grpSpPr>
          <p:grpSp>
            <p:nvGrpSpPr>
              <p:cNvPr id="27" name="グループ化 26">
                <a:extLst>
                  <a:ext uri="{FF2B5EF4-FFF2-40B4-BE49-F238E27FC236}">
                    <a16:creationId xmlns:a16="http://schemas.microsoft.com/office/drawing/2014/main" id="{C6E28365-D780-19DC-BFA2-18980C019996}"/>
                  </a:ext>
                </a:extLst>
              </p:cNvPr>
              <p:cNvGrpSpPr/>
              <p:nvPr/>
            </p:nvGrpSpPr>
            <p:grpSpPr>
              <a:xfrm>
                <a:off x="150483" y="75115"/>
                <a:ext cx="6953733" cy="402824"/>
                <a:chOff x="9330690" y="4935897"/>
                <a:chExt cx="6953733" cy="402824"/>
              </a:xfrm>
            </p:grpSpPr>
            <p:sp>
              <p:nvSpPr>
                <p:cNvPr id="29" name="額縁 35">
                  <a:hlinkClick r:id="" action="ppaction://hlinkshowjump?jump=firstslide"/>
                  <a:extLst>
                    <a:ext uri="{FF2B5EF4-FFF2-40B4-BE49-F238E27FC236}">
                      <a16:creationId xmlns:a16="http://schemas.microsoft.com/office/drawing/2014/main" id="{DA74BD49-29A4-C3E6-F8C7-2ADBE82D8A14}"/>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0" name="額縁 36">
                  <a:hlinkClick r:id="rId4" action="ppaction://hlinksldjump"/>
                  <a:extLst>
                    <a:ext uri="{FF2B5EF4-FFF2-40B4-BE49-F238E27FC236}">
                      <a16:creationId xmlns:a16="http://schemas.microsoft.com/office/drawing/2014/main" id="{4005F7C4-D36A-AF78-5D13-C0984CF54A09}"/>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1" name="額縁 37">
                  <a:hlinkClick r:id="rId5" action="ppaction://hlinksldjump"/>
                  <a:extLst>
                    <a:ext uri="{FF2B5EF4-FFF2-40B4-BE49-F238E27FC236}">
                      <a16:creationId xmlns:a16="http://schemas.microsoft.com/office/drawing/2014/main" id="{289F2A61-AA3A-A0A6-40B4-AB86F2BEED17}"/>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2" name="額縁 38">
                  <a:hlinkClick r:id="rId6" action="ppaction://hlinksldjump"/>
                  <a:extLst>
                    <a:ext uri="{FF2B5EF4-FFF2-40B4-BE49-F238E27FC236}">
                      <a16:creationId xmlns:a16="http://schemas.microsoft.com/office/drawing/2014/main" id="{3231D9D7-2B42-CCFE-EAE0-6A6385CE3108}"/>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3" name="額縁 39">
                  <a:hlinkClick r:id="rId7" action="ppaction://hlinksldjump"/>
                  <a:extLst>
                    <a:ext uri="{FF2B5EF4-FFF2-40B4-BE49-F238E27FC236}">
                      <a16:creationId xmlns:a16="http://schemas.microsoft.com/office/drawing/2014/main" id="{8ADA71CC-1C93-C7F6-1C50-66792EF1BDCC}"/>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4" name="額縁 40">
                  <a:hlinkClick r:id="rId8"/>
                  <a:extLst>
                    <a:ext uri="{FF2B5EF4-FFF2-40B4-BE49-F238E27FC236}">
                      <a16:creationId xmlns:a16="http://schemas.microsoft.com/office/drawing/2014/main" id="{94CC4801-1FC9-7CC1-51A5-833F2B9ADE58}"/>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5" name="額縁 41">
                  <a:hlinkClick r:id="rId9" action="ppaction://hlinksldjump"/>
                  <a:extLst>
                    <a:ext uri="{FF2B5EF4-FFF2-40B4-BE49-F238E27FC236}">
                      <a16:creationId xmlns:a16="http://schemas.microsoft.com/office/drawing/2014/main" id="{E55C5B1A-B900-F905-11CE-559F1C6124F4}"/>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8" name="額縁 34">
                <a:hlinkClick r:id="rId10" action="ppaction://hlinksldjump"/>
                <a:extLst>
                  <a:ext uri="{FF2B5EF4-FFF2-40B4-BE49-F238E27FC236}">
                    <a16:creationId xmlns:a16="http://schemas.microsoft.com/office/drawing/2014/main" id="{ACA14652-738F-19D1-0E64-619B6A64F3B9}"/>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6" name="額縁 32">
              <a:hlinkClick r:id="rId11" action="ppaction://hlinksldjump"/>
              <a:extLst>
                <a:ext uri="{FF2B5EF4-FFF2-40B4-BE49-F238E27FC236}">
                  <a16:creationId xmlns:a16="http://schemas.microsoft.com/office/drawing/2014/main" id="{9C47D5DA-313E-32B3-C389-1D02013ED691}"/>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178999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55371" y="762117"/>
            <a:ext cx="7973568" cy="668448"/>
          </a:xfrm>
        </p:spPr>
        <p:txBody>
          <a:bodyPr>
            <a:normAutofit/>
          </a:bodyPr>
          <a:lstStyle/>
          <a:p>
            <a:r>
              <a:rPr lang="ja-JP" altLang="en-US" sz="2000" b="1" dirty="0">
                <a:latin typeface="+mn-ea"/>
                <a:ea typeface="+mn-ea"/>
              </a:rPr>
              <a:t>校長として必要な素養　</a:t>
            </a:r>
            <a:r>
              <a:rPr lang="ja-JP" altLang="en-US" sz="3200" b="1" spc="-100" dirty="0">
                <a:latin typeface="+mn-ea"/>
                <a:ea typeface="+mn-ea"/>
              </a:rPr>
              <a:t>ファシリテーション力</a:t>
            </a:r>
            <a:endParaRPr lang="ja-JP" altLang="en-US" sz="3200" b="1" spc="-100" dirty="0">
              <a:solidFill>
                <a:srgbClr val="FF0000"/>
              </a:solidFill>
              <a:latin typeface="+mn-ea"/>
              <a:ea typeface="+mn-ea"/>
            </a:endParaRPr>
          </a:p>
        </p:txBody>
      </p:sp>
      <p:sp>
        <p:nvSpPr>
          <p:cNvPr id="7" name="正方形/長方形 6"/>
          <p:cNvSpPr/>
          <p:nvPr/>
        </p:nvSpPr>
        <p:spPr>
          <a:xfrm>
            <a:off x="170688" y="3419101"/>
            <a:ext cx="8881872" cy="1600438"/>
          </a:xfrm>
          <a:prstGeom prst="rect">
            <a:avLst/>
          </a:prstGeom>
        </p:spPr>
        <p:txBody>
          <a:bodyPr wrap="square" lIns="180000" rIns="180000">
            <a:spAutoFit/>
          </a:bodyPr>
          <a:lstStyle/>
          <a:p>
            <a:pPr marL="92073" indent="-92073" algn="just" fontAlgn="base"/>
            <a:r>
              <a:rPr lang="ja-JP" altLang="en-US" sz="2200" b="1" dirty="0"/>
              <a:t>◆</a:t>
            </a:r>
            <a:r>
              <a:rPr lang="ja-JP" altLang="en-US" sz="2200" b="1" dirty="0">
                <a:solidFill>
                  <a:schemeClr val="accent5">
                    <a:lumMod val="75000"/>
                  </a:schemeClr>
                </a:solidFill>
              </a:rPr>
              <a:t>ファシリテーション力の向上</a:t>
            </a:r>
            <a:endParaRPr lang="en-US" altLang="ja-JP" sz="2200" b="1" dirty="0">
              <a:solidFill>
                <a:schemeClr val="accent5">
                  <a:lumMod val="75000"/>
                </a:schemeClr>
              </a:solidFill>
            </a:endParaRPr>
          </a:p>
          <a:p>
            <a:pPr marL="265106" indent="-265106" algn="just" fontAlgn="base"/>
            <a:r>
              <a:rPr lang="ja-JP" altLang="en-US" sz="2200" dirty="0"/>
              <a:t>　　</a:t>
            </a:r>
            <a:r>
              <a:rPr lang="ja-JP" altLang="en-US" dirty="0"/>
              <a:t>様々</a:t>
            </a:r>
            <a:r>
              <a:rPr lang="ja-JP" altLang="en-US" dirty="0">
                <a:latin typeface="+mj-ea"/>
              </a:rPr>
              <a:t>な背景、経験、専門性等をもつ教職員間のコミュニケーションを促し、相互理解を深め、成果を生み出せるように支援するとともに、学校運営協議会などの学校･家庭･地域関係者との協議を円滑に進めていくファシリテーターとしての役割が求められます。 </a:t>
            </a:r>
            <a:endParaRPr lang="ja-JP" altLang="en-US" dirty="0"/>
          </a:p>
        </p:txBody>
      </p:sp>
      <p:sp>
        <p:nvSpPr>
          <p:cNvPr id="9" name="正方形/長方形 8"/>
          <p:cNvSpPr/>
          <p:nvPr/>
        </p:nvSpPr>
        <p:spPr>
          <a:xfrm>
            <a:off x="170688" y="5313300"/>
            <a:ext cx="8772144" cy="140817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400" b="1" dirty="0"/>
              <a:t>校長には、教職員や地域等の学校内外の関係者とのプラスの相互作用を促し、学校が抱える教育課題を解決に導く</a:t>
            </a:r>
            <a:r>
              <a:rPr lang="ja-JP" altLang="en-US" sz="2400" b="1" dirty="0">
                <a:solidFill>
                  <a:srgbClr val="FF0000"/>
                </a:solidFill>
              </a:rPr>
              <a:t>ファシリテーション力</a:t>
            </a:r>
            <a:r>
              <a:rPr lang="ja-JP" altLang="en-US" sz="2400" b="1" dirty="0"/>
              <a:t>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15</a:t>
            </a:fld>
            <a:endParaRPr kumimoji="1" lang="ja-JP" altLang="en-US"/>
          </a:p>
        </p:txBody>
      </p:sp>
      <p:graphicFrame>
        <p:nvGraphicFramePr>
          <p:cNvPr id="16" name="表 15"/>
          <p:cNvGraphicFramePr>
            <a:graphicFrameLocks noGrp="1"/>
          </p:cNvGraphicFramePr>
          <p:nvPr/>
        </p:nvGraphicFramePr>
        <p:xfrm>
          <a:off x="150483" y="1482503"/>
          <a:ext cx="8808720" cy="1540293"/>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26496">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1083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学校内外の関係者の相互作用により、学校の教育力が最大化できる</a:t>
                      </a:r>
                      <a:r>
                        <a:rPr lang="ja-JP" altLang="ja-JP" sz="2400" b="1" dirty="0">
                          <a:solidFill>
                            <a:srgbClr val="FF0000"/>
                          </a:solidFill>
                        </a:rPr>
                        <a:t>ファシリテーション力</a:t>
                      </a:r>
                      <a:r>
                        <a:rPr lang="ja-JP" altLang="ja-JP" sz="2400" b="1" dirty="0"/>
                        <a:t>の向上に取り組んでいる。</a:t>
                      </a:r>
                      <a:endParaRPr kumimoji="1" lang="ja-JP" altLang="en-US" sz="2400" b="1" dirty="0"/>
                    </a:p>
                  </a:txBody>
                  <a:tcPr anchor="ctr">
                    <a:solidFill>
                      <a:srgbClr val="FFFFAB"/>
                    </a:solidFill>
                  </a:tcPr>
                </a:tc>
                <a:extLst>
                  <a:ext uri="{0D108BD9-81ED-4DB2-BD59-A6C34878D82A}">
                    <a16:rowId xmlns:a16="http://schemas.microsoft.com/office/drawing/2014/main" val="3508207710"/>
                  </a:ext>
                </a:extLst>
              </a:tr>
            </a:tbl>
          </a:graphicData>
        </a:graphic>
      </p:graphicFrame>
      <p:sp>
        <p:nvSpPr>
          <p:cNvPr id="17" name="テキスト ボックス 16"/>
          <p:cNvSpPr txBox="1"/>
          <p:nvPr/>
        </p:nvSpPr>
        <p:spPr>
          <a:xfrm>
            <a:off x="-99060" y="4943968"/>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9" name="テキスト ボックス 18"/>
          <p:cNvSpPr txBox="1"/>
          <p:nvPr/>
        </p:nvSpPr>
        <p:spPr>
          <a:xfrm>
            <a:off x="-99060" y="3125340"/>
            <a:ext cx="1709928"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4428" y="2490537"/>
            <a:ext cx="389021" cy="389021"/>
          </a:xfrm>
          <a:prstGeom prst="rect">
            <a:avLst/>
          </a:prstGeom>
        </p:spPr>
      </p:pic>
      <p:sp>
        <p:nvSpPr>
          <p:cNvPr id="20" name="テキスト ボックス 19">
            <a:hlinkClick r:id="rId3"/>
          </p:cNvPr>
          <p:cNvSpPr txBox="1"/>
          <p:nvPr/>
        </p:nvSpPr>
        <p:spPr>
          <a:xfrm>
            <a:off x="174578" y="1565300"/>
            <a:ext cx="8760529" cy="1484872"/>
          </a:xfrm>
          <a:prstGeom prst="rect">
            <a:avLst/>
          </a:prstGeom>
          <a:noFill/>
        </p:spPr>
        <p:txBody>
          <a:bodyPr wrap="square" rtlCol="0">
            <a:spAutoFit/>
          </a:bodyPr>
          <a:lstStyle/>
          <a:p>
            <a:endParaRPr kumimoji="1" lang="ja-JP" altLang="en-US" dirty="0"/>
          </a:p>
        </p:txBody>
      </p:sp>
      <p:grpSp>
        <p:nvGrpSpPr>
          <p:cNvPr id="24" name="グループ化 23">
            <a:extLst>
              <a:ext uri="{FF2B5EF4-FFF2-40B4-BE49-F238E27FC236}">
                <a16:creationId xmlns:a16="http://schemas.microsoft.com/office/drawing/2014/main" id="{BFB33F90-6051-1795-B9A2-EFAB61FAB8D0}"/>
              </a:ext>
            </a:extLst>
          </p:cNvPr>
          <p:cNvGrpSpPr/>
          <p:nvPr/>
        </p:nvGrpSpPr>
        <p:grpSpPr>
          <a:xfrm>
            <a:off x="150483" y="75115"/>
            <a:ext cx="7683666" cy="402824"/>
            <a:chOff x="150483" y="75115"/>
            <a:chExt cx="7683666" cy="402824"/>
          </a:xfrm>
        </p:grpSpPr>
        <p:grpSp>
          <p:nvGrpSpPr>
            <p:cNvPr id="25" name="グループ化 24">
              <a:extLst>
                <a:ext uri="{FF2B5EF4-FFF2-40B4-BE49-F238E27FC236}">
                  <a16:creationId xmlns:a16="http://schemas.microsoft.com/office/drawing/2014/main" id="{5EB5037C-3F2E-B635-D2F0-05B9C4CA7790}"/>
                </a:ext>
              </a:extLst>
            </p:cNvPr>
            <p:cNvGrpSpPr/>
            <p:nvPr/>
          </p:nvGrpSpPr>
          <p:grpSpPr>
            <a:xfrm>
              <a:off x="150483" y="75115"/>
              <a:ext cx="7683666" cy="402824"/>
              <a:chOff x="150483" y="75115"/>
              <a:chExt cx="7683666" cy="402824"/>
            </a:xfrm>
          </p:grpSpPr>
          <p:grpSp>
            <p:nvGrpSpPr>
              <p:cNvPr id="27" name="グループ化 26">
                <a:extLst>
                  <a:ext uri="{FF2B5EF4-FFF2-40B4-BE49-F238E27FC236}">
                    <a16:creationId xmlns:a16="http://schemas.microsoft.com/office/drawing/2014/main" id="{6E55FA39-03F8-1AC8-F4C3-0679C9BFFA4A}"/>
                  </a:ext>
                </a:extLst>
              </p:cNvPr>
              <p:cNvGrpSpPr/>
              <p:nvPr/>
            </p:nvGrpSpPr>
            <p:grpSpPr>
              <a:xfrm>
                <a:off x="150483" y="75115"/>
                <a:ext cx="6953733" cy="402824"/>
                <a:chOff x="9330690" y="4935897"/>
                <a:chExt cx="6953733" cy="402824"/>
              </a:xfrm>
            </p:grpSpPr>
            <p:sp>
              <p:nvSpPr>
                <p:cNvPr id="29" name="額縁 35">
                  <a:hlinkClick r:id="" action="ppaction://hlinkshowjump?jump=firstslide"/>
                  <a:extLst>
                    <a:ext uri="{FF2B5EF4-FFF2-40B4-BE49-F238E27FC236}">
                      <a16:creationId xmlns:a16="http://schemas.microsoft.com/office/drawing/2014/main" id="{8B579DEB-B45B-1CEE-193A-1183FC9F82FC}"/>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0" name="額縁 36">
                  <a:hlinkClick r:id="rId4" action="ppaction://hlinksldjump"/>
                  <a:extLst>
                    <a:ext uri="{FF2B5EF4-FFF2-40B4-BE49-F238E27FC236}">
                      <a16:creationId xmlns:a16="http://schemas.microsoft.com/office/drawing/2014/main" id="{A7FD6155-1663-1573-F04E-095B6B8C36EE}"/>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1" name="額縁 37">
                  <a:hlinkClick r:id="rId5" action="ppaction://hlinksldjump"/>
                  <a:extLst>
                    <a:ext uri="{FF2B5EF4-FFF2-40B4-BE49-F238E27FC236}">
                      <a16:creationId xmlns:a16="http://schemas.microsoft.com/office/drawing/2014/main" id="{5B4C07F3-E24E-FCAC-34A3-6399365AB96F}"/>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2" name="額縁 38">
                  <a:hlinkClick r:id="rId6" action="ppaction://hlinksldjump"/>
                  <a:extLst>
                    <a:ext uri="{FF2B5EF4-FFF2-40B4-BE49-F238E27FC236}">
                      <a16:creationId xmlns:a16="http://schemas.microsoft.com/office/drawing/2014/main" id="{97008FED-D8D2-DEEC-3806-F3FFB7D95965}"/>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3" name="額縁 39">
                  <a:hlinkClick r:id="rId7" action="ppaction://hlinksldjump"/>
                  <a:extLst>
                    <a:ext uri="{FF2B5EF4-FFF2-40B4-BE49-F238E27FC236}">
                      <a16:creationId xmlns:a16="http://schemas.microsoft.com/office/drawing/2014/main" id="{FBDEB2F6-63FC-FA94-D54A-7EC37C451CFD}"/>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4" name="額縁 40">
                  <a:hlinkClick r:id="rId8"/>
                  <a:extLst>
                    <a:ext uri="{FF2B5EF4-FFF2-40B4-BE49-F238E27FC236}">
                      <a16:creationId xmlns:a16="http://schemas.microsoft.com/office/drawing/2014/main" id="{FDE5D803-D44C-4C56-F11A-49BD8B42BA74}"/>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5" name="額縁 41">
                  <a:hlinkClick r:id="rId9" action="ppaction://hlinksldjump"/>
                  <a:extLst>
                    <a:ext uri="{FF2B5EF4-FFF2-40B4-BE49-F238E27FC236}">
                      <a16:creationId xmlns:a16="http://schemas.microsoft.com/office/drawing/2014/main" id="{24B69872-B2F7-4F8C-8C0A-08AE99AB792B}"/>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8" name="額縁 34">
                <a:hlinkClick r:id="rId10" action="ppaction://hlinksldjump"/>
                <a:extLst>
                  <a:ext uri="{FF2B5EF4-FFF2-40B4-BE49-F238E27FC236}">
                    <a16:creationId xmlns:a16="http://schemas.microsoft.com/office/drawing/2014/main" id="{0A8AE8E9-8BD4-8490-7609-BD64705266AA}"/>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6" name="額縁 32">
              <a:hlinkClick r:id="rId11" action="ppaction://hlinksldjump"/>
              <a:extLst>
                <a:ext uri="{FF2B5EF4-FFF2-40B4-BE49-F238E27FC236}">
                  <a16:creationId xmlns:a16="http://schemas.microsoft.com/office/drawing/2014/main" id="{326B6577-33FB-B259-2911-4AE9DBBEDC57}"/>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584034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321833" y="690419"/>
            <a:ext cx="8430768" cy="668448"/>
          </a:xfrm>
        </p:spPr>
        <p:txBody>
          <a:bodyPr>
            <a:normAutofit/>
          </a:bodyPr>
          <a:lstStyle/>
          <a:p>
            <a:r>
              <a:rPr lang="ja-JP" altLang="en-US" sz="2000" b="1" dirty="0">
                <a:latin typeface="+mn-ea"/>
                <a:ea typeface="+mn-ea"/>
              </a:rPr>
              <a:t>校長として必要な素養</a:t>
            </a:r>
            <a:r>
              <a:rPr lang="ja-JP" altLang="en-US" sz="3200" b="1" dirty="0">
                <a:latin typeface="+mn-ea"/>
                <a:ea typeface="+mn-ea"/>
              </a:rPr>
              <a:t>　</a:t>
            </a:r>
            <a:r>
              <a:rPr lang="ja-JP" altLang="en-US" sz="3600" b="1" dirty="0">
                <a:latin typeface="+mn-ea"/>
                <a:ea typeface="+mn-ea"/>
              </a:rPr>
              <a:t>使命感・責任感</a:t>
            </a:r>
            <a:endParaRPr lang="ja-JP" altLang="en-US" sz="3600" b="1" dirty="0">
              <a:solidFill>
                <a:srgbClr val="FF0000"/>
              </a:solidFill>
              <a:latin typeface="+mn-ea"/>
              <a:ea typeface="+mn-ea"/>
            </a:endParaRPr>
          </a:p>
        </p:txBody>
      </p:sp>
      <p:sp>
        <p:nvSpPr>
          <p:cNvPr id="9" name="正方形/長方形 8"/>
          <p:cNvSpPr/>
          <p:nvPr/>
        </p:nvSpPr>
        <p:spPr>
          <a:xfrm>
            <a:off x="237744" y="3190338"/>
            <a:ext cx="8747760" cy="2246769"/>
          </a:xfrm>
          <a:prstGeom prst="rect">
            <a:avLst/>
          </a:prstGeom>
        </p:spPr>
        <p:txBody>
          <a:bodyPr wrap="square" lIns="180000" rIns="180000">
            <a:spAutoFit/>
          </a:bodyPr>
          <a:lstStyle/>
          <a:p>
            <a:pPr marL="92073" indent="-92073" algn="just" fontAlgn="base">
              <a:lnSpc>
                <a:spcPts val="2500"/>
              </a:lnSpc>
            </a:pPr>
            <a:r>
              <a:rPr lang="ja-JP" altLang="en-US" sz="2000" b="1" dirty="0"/>
              <a:t>◆</a:t>
            </a:r>
            <a:r>
              <a:rPr lang="ja-JP" altLang="en-US" sz="2000" b="1" dirty="0">
                <a:solidFill>
                  <a:schemeClr val="accent5">
                    <a:lumMod val="75000"/>
                  </a:schemeClr>
                </a:solidFill>
              </a:rPr>
              <a:t>確かな教育理念と高い見識</a:t>
            </a:r>
            <a:endParaRPr lang="en-US" altLang="ja-JP" sz="2000" b="1" dirty="0">
              <a:solidFill>
                <a:schemeClr val="accent5">
                  <a:lumMod val="75000"/>
                </a:schemeClr>
              </a:solidFill>
            </a:endParaRPr>
          </a:p>
          <a:p>
            <a:pPr marL="265106" indent="-265106" algn="just" fontAlgn="base">
              <a:lnSpc>
                <a:spcPts val="2200"/>
              </a:lnSpc>
            </a:pPr>
            <a:r>
              <a:rPr lang="ja-JP" altLang="en-US" sz="2000" dirty="0"/>
              <a:t>　　</a:t>
            </a:r>
            <a:r>
              <a:rPr lang="ja-JP" altLang="en-US" dirty="0"/>
              <a:t>校長は、教育者としての使命感・責任感をベースに、学校のトップリーダーとしての</a:t>
            </a:r>
            <a:r>
              <a:rPr lang="ja-JP" altLang="en-US" b="1" dirty="0">
                <a:solidFill>
                  <a:srgbClr val="FF0000"/>
                </a:solidFill>
              </a:rPr>
              <a:t>確かな教育理念と高い見識</a:t>
            </a:r>
            <a:r>
              <a:rPr lang="ja-JP" altLang="en-US" dirty="0"/>
              <a:t>が要求され、学校の実態に応じた明確なビジョンを構想し，ゆるぎない信念と情熱をもって学校経営を進めていく。 </a:t>
            </a:r>
            <a:endParaRPr lang="en-US" altLang="ja-JP" dirty="0"/>
          </a:p>
          <a:p>
            <a:pPr marL="265106" indent="-265106" algn="just" fontAlgn="base">
              <a:lnSpc>
                <a:spcPts val="800"/>
              </a:lnSpc>
            </a:pPr>
            <a:endParaRPr lang="en-US" altLang="ja-JP" sz="2000" dirty="0"/>
          </a:p>
          <a:p>
            <a:pPr marL="92073" indent="-92073" algn="just" fontAlgn="base">
              <a:lnSpc>
                <a:spcPts val="2500"/>
              </a:lnSpc>
            </a:pPr>
            <a:r>
              <a:rPr lang="ja-JP" altLang="en-US" sz="2000" b="1" dirty="0"/>
              <a:t>◆</a:t>
            </a:r>
            <a:r>
              <a:rPr lang="ja-JP" altLang="en-US" sz="2000" b="1" dirty="0">
                <a:solidFill>
                  <a:schemeClr val="accent5">
                    <a:lumMod val="75000"/>
                  </a:schemeClr>
                </a:solidFill>
              </a:rPr>
              <a:t>信頼される学校づくり</a:t>
            </a:r>
            <a:endParaRPr lang="en-US" altLang="ja-JP" sz="2000" b="1" dirty="0">
              <a:solidFill>
                <a:schemeClr val="accent5">
                  <a:lumMod val="75000"/>
                </a:schemeClr>
              </a:solidFill>
            </a:endParaRPr>
          </a:p>
          <a:p>
            <a:pPr marL="265106" indent="-265106" algn="just" fontAlgn="base">
              <a:lnSpc>
                <a:spcPts val="2200"/>
              </a:lnSpc>
            </a:pPr>
            <a:r>
              <a:rPr lang="ja-JP" altLang="en-US" sz="2000" dirty="0"/>
              <a:t>　　</a:t>
            </a:r>
            <a:r>
              <a:rPr lang="ja-JP" altLang="en-US" dirty="0"/>
              <a:t>県民の期待に応え信頼を得るために、校長は、常に教育活動に対する結果責任を負い、外部に対して説明責任を持つ。</a:t>
            </a:r>
          </a:p>
        </p:txBody>
      </p:sp>
      <p:sp>
        <p:nvSpPr>
          <p:cNvPr id="10" name="正方形/長方形 9"/>
          <p:cNvSpPr/>
          <p:nvPr/>
        </p:nvSpPr>
        <p:spPr>
          <a:xfrm>
            <a:off x="137160" y="5697415"/>
            <a:ext cx="8833104" cy="105149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200" b="1" dirty="0"/>
              <a:t>校長には、明確なビジョンによる学校経営を通じ</a:t>
            </a:r>
            <a:r>
              <a:rPr lang="en-US" altLang="ja-JP" sz="2200" b="1" dirty="0"/>
              <a:t>､</a:t>
            </a:r>
            <a:r>
              <a:rPr lang="ja-JP" altLang="en-US" sz="2200" b="1" dirty="0"/>
              <a:t>教職員</a:t>
            </a:r>
            <a:r>
              <a:rPr lang="en-US" altLang="ja-JP" sz="2200" b="1" dirty="0"/>
              <a:t>､</a:t>
            </a:r>
            <a:r>
              <a:rPr lang="ja-JP" altLang="en-US" sz="2200" b="1" dirty="0"/>
              <a:t>児童生徒</a:t>
            </a:r>
            <a:r>
              <a:rPr lang="en-US" altLang="ja-JP" sz="2200" b="1" dirty="0"/>
              <a:t>､</a:t>
            </a:r>
            <a:r>
              <a:rPr lang="ja-JP" altLang="en-US" sz="2200" b="1" dirty="0"/>
              <a:t>家庭</a:t>
            </a:r>
            <a:r>
              <a:rPr lang="en-US" altLang="ja-JP" sz="2200" b="1" dirty="0"/>
              <a:t>､</a:t>
            </a:r>
            <a:r>
              <a:rPr lang="ja-JP" altLang="en-US" sz="2200" b="1" dirty="0"/>
              <a:t>地域住民等</a:t>
            </a:r>
            <a:r>
              <a:rPr lang="en-US" altLang="ja-JP" sz="2200" b="1" dirty="0"/>
              <a:t>､</a:t>
            </a:r>
            <a:r>
              <a:rPr lang="ja-JP" altLang="en-US" sz="2200" b="1" dirty="0"/>
              <a:t>県民に信頼･尊敬される学校づくりが求められます。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16</a:t>
            </a:fld>
            <a:endParaRPr kumimoji="1" lang="ja-JP" altLang="en-US"/>
          </a:p>
        </p:txBody>
      </p:sp>
      <p:graphicFrame>
        <p:nvGraphicFramePr>
          <p:cNvPr id="16" name="表 15"/>
          <p:cNvGraphicFramePr>
            <a:graphicFrameLocks noGrp="1"/>
          </p:cNvGraphicFramePr>
          <p:nvPr>
            <p:extLst>
              <p:ext uri="{D42A27DB-BD31-4B8C-83A1-F6EECF244321}">
                <p14:modId xmlns:p14="http://schemas.microsoft.com/office/powerpoint/2010/main" val="1235102475"/>
              </p:ext>
            </p:extLst>
          </p:nvPr>
        </p:nvGraphicFramePr>
        <p:xfrm>
          <a:off x="192024" y="1389670"/>
          <a:ext cx="8808720" cy="1392189"/>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362935">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9349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確かな教育理念と高い見識を有し、教育に対する県民の期待に応え、信頼される学校づくりを行っている</a:t>
                      </a:r>
                      <a:r>
                        <a:rPr lang="ja-JP" altLang="ja-JP" sz="2400" b="1" dirty="0"/>
                        <a:t>。</a:t>
                      </a:r>
                      <a:endParaRPr kumimoji="1" lang="ja-JP" altLang="en-US" sz="2400" b="1" dirty="0"/>
                    </a:p>
                  </a:txBody>
                  <a:tcPr anchor="ctr">
                    <a:solidFill>
                      <a:schemeClr val="bg1"/>
                    </a:solidFill>
                  </a:tcPr>
                </a:tc>
                <a:extLst>
                  <a:ext uri="{0D108BD9-81ED-4DB2-BD59-A6C34878D82A}">
                    <a16:rowId xmlns:a16="http://schemas.microsoft.com/office/drawing/2014/main" val="3508207710"/>
                  </a:ext>
                </a:extLst>
              </a:tr>
            </a:tbl>
          </a:graphicData>
        </a:graphic>
      </p:graphicFrame>
      <p:sp>
        <p:nvSpPr>
          <p:cNvPr id="18" name="テキスト ボックス 17"/>
          <p:cNvSpPr txBox="1"/>
          <p:nvPr/>
        </p:nvSpPr>
        <p:spPr>
          <a:xfrm>
            <a:off x="-108204" y="5361748"/>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9" name="テキスト ボックス 18"/>
          <p:cNvSpPr txBox="1"/>
          <p:nvPr/>
        </p:nvSpPr>
        <p:spPr>
          <a:xfrm>
            <a:off x="-108204" y="2858628"/>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6920" y="2305125"/>
            <a:ext cx="389021" cy="389021"/>
          </a:xfrm>
          <a:prstGeom prst="rect">
            <a:avLst/>
          </a:prstGeom>
        </p:spPr>
      </p:pic>
      <p:sp>
        <p:nvSpPr>
          <p:cNvPr id="4" name="テキスト ボックス 3">
            <a:hlinkClick r:id="rId3"/>
            <a:extLst>
              <a:ext uri="{FF2B5EF4-FFF2-40B4-BE49-F238E27FC236}">
                <a16:creationId xmlns:a16="http://schemas.microsoft.com/office/drawing/2014/main" id="{BD8E9230-9E37-E78D-B05D-ED0E18B263D2}"/>
              </a:ext>
            </a:extLst>
          </p:cNvPr>
          <p:cNvSpPr txBox="1"/>
          <p:nvPr/>
        </p:nvSpPr>
        <p:spPr>
          <a:xfrm>
            <a:off x="210075" y="1410322"/>
            <a:ext cx="8760189" cy="1371537"/>
          </a:xfrm>
          <a:prstGeom prst="rect">
            <a:avLst/>
          </a:prstGeom>
          <a:noFill/>
        </p:spPr>
        <p:txBody>
          <a:bodyPr wrap="square" rtlCol="0">
            <a:spAutoFit/>
          </a:bodyPr>
          <a:lstStyle/>
          <a:p>
            <a:endParaRPr kumimoji="1" lang="ja-JP" altLang="en-US" dirty="0"/>
          </a:p>
        </p:txBody>
      </p:sp>
      <p:grpSp>
        <p:nvGrpSpPr>
          <p:cNvPr id="5" name="グループ化 4">
            <a:extLst>
              <a:ext uri="{FF2B5EF4-FFF2-40B4-BE49-F238E27FC236}">
                <a16:creationId xmlns:a16="http://schemas.microsoft.com/office/drawing/2014/main" id="{3B823CA6-6054-4BA8-50C8-A94BC57FC409}"/>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0194A4C9-A2CC-2CF1-9C74-AEA0C271052D}"/>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6E32B03F-07F8-D75D-3784-5F2E5DF8A7A7}"/>
                  </a:ext>
                </a:extLst>
              </p:cNvPr>
              <p:cNvGrpSpPr/>
              <p:nvPr/>
            </p:nvGrpSpPr>
            <p:grpSpPr>
              <a:xfrm>
                <a:off x="150483" y="75115"/>
                <a:ext cx="6953733" cy="402824"/>
                <a:chOff x="9330690" y="4935897"/>
                <a:chExt cx="6953733" cy="402824"/>
              </a:xfrm>
            </p:grpSpPr>
            <p:sp>
              <p:nvSpPr>
                <p:cNvPr id="12" name="額縁 35">
                  <a:hlinkClick r:id="" action="ppaction://hlinkshowjump?jump=firstslide"/>
                  <a:extLst>
                    <a:ext uri="{FF2B5EF4-FFF2-40B4-BE49-F238E27FC236}">
                      <a16:creationId xmlns:a16="http://schemas.microsoft.com/office/drawing/2014/main" id="{BCADE6F3-C3E5-5F3D-07EF-6F51F4761880}"/>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36">
                  <a:hlinkClick r:id="rId4" action="ppaction://hlinksldjump"/>
                  <a:extLst>
                    <a:ext uri="{FF2B5EF4-FFF2-40B4-BE49-F238E27FC236}">
                      <a16:creationId xmlns:a16="http://schemas.microsoft.com/office/drawing/2014/main" id="{71CA7445-B849-B362-DD88-854DAC1135F4}"/>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37">
                  <a:hlinkClick r:id="rId5" action="ppaction://hlinksldjump"/>
                  <a:extLst>
                    <a:ext uri="{FF2B5EF4-FFF2-40B4-BE49-F238E27FC236}">
                      <a16:creationId xmlns:a16="http://schemas.microsoft.com/office/drawing/2014/main" id="{E569AAA3-422B-25AA-1C77-4122361189A4}"/>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7" name="額縁 38">
                  <a:hlinkClick r:id="rId6" action="ppaction://hlinksldjump"/>
                  <a:extLst>
                    <a:ext uri="{FF2B5EF4-FFF2-40B4-BE49-F238E27FC236}">
                      <a16:creationId xmlns:a16="http://schemas.microsoft.com/office/drawing/2014/main" id="{9A05B5C4-4513-FF41-4885-638FF4770B70}"/>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0" name="額縁 39">
                  <a:hlinkClick r:id="rId7" action="ppaction://hlinksldjump"/>
                  <a:extLst>
                    <a:ext uri="{FF2B5EF4-FFF2-40B4-BE49-F238E27FC236}">
                      <a16:creationId xmlns:a16="http://schemas.microsoft.com/office/drawing/2014/main" id="{7A1A75B9-6C3C-9E82-D34F-54EF04181746}"/>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1" name="額縁 40">
                  <a:hlinkClick r:id="rId8"/>
                  <a:extLst>
                    <a:ext uri="{FF2B5EF4-FFF2-40B4-BE49-F238E27FC236}">
                      <a16:creationId xmlns:a16="http://schemas.microsoft.com/office/drawing/2014/main" id="{A731DC12-DE90-CBF9-AEF4-60FD13343724}"/>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41">
                  <a:hlinkClick r:id="rId9" action="ppaction://hlinksldjump"/>
                  <a:extLst>
                    <a:ext uri="{FF2B5EF4-FFF2-40B4-BE49-F238E27FC236}">
                      <a16:creationId xmlns:a16="http://schemas.microsoft.com/office/drawing/2014/main" id="{BF4BA332-28E7-DEC1-48F4-4C9004B74793}"/>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34">
                <a:hlinkClick r:id="rId10" action="ppaction://hlinksldjump"/>
                <a:extLst>
                  <a:ext uri="{FF2B5EF4-FFF2-40B4-BE49-F238E27FC236}">
                    <a16:creationId xmlns:a16="http://schemas.microsoft.com/office/drawing/2014/main" id="{A63C708F-70B9-2357-E5BC-B874ACACA5F4}"/>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2">
              <a:hlinkClick r:id="rId11" action="ppaction://hlinksldjump"/>
              <a:extLst>
                <a:ext uri="{FF2B5EF4-FFF2-40B4-BE49-F238E27FC236}">
                  <a16:creationId xmlns:a16="http://schemas.microsoft.com/office/drawing/2014/main" id="{11DC07FA-5C83-307B-0800-1106B30E4170}"/>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212271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321833" y="740832"/>
            <a:ext cx="8430768" cy="668448"/>
          </a:xfrm>
        </p:spPr>
        <p:txBody>
          <a:bodyPr>
            <a:normAutofit/>
          </a:bodyPr>
          <a:lstStyle/>
          <a:p>
            <a:r>
              <a:rPr lang="ja-JP" altLang="en-US" sz="2000" b="1" dirty="0">
                <a:latin typeface="+mn-ea"/>
                <a:ea typeface="+mn-ea"/>
              </a:rPr>
              <a:t>校長として必要な素養</a:t>
            </a:r>
            <a:r>
              <a:rPr lang="ja-JP" altLang="en-US" sz="3200" b="1" dirty="0">
                <a:latin typeface="+mn-ea"/>
                <a:ea typeface="+mn-ea"/>
              </a:rPr>
              <a:t>　</a:t>
            </a:r>
            <a:r>
              <a:rPr lang="ja-JP" altLang="en-US" sz="3600" b="1" dirty="0">
                <a:latin typeface="+mn-ea"/>
                <a:ea typeface="+mn-ea"/>
              </a:rPr>
              <a:t>教育的愛情</a:t>
            </a:r>
            <a:endParaRPr lang="ja-JP" altLang="en-US" sz="3600" b="1" dirty="0">
              <a:solidFill>
                <a:srgbClr val="FF0000"/>
              </a:solidFill>
              <a:latin typeface="+mn-ea"/>
              <a:ea typeface="+mn-ea"/>
            </a:endParaRPr>
          </a:p>
        </p:txBody>
      </p:sp>
      <p:sp>
        <p:nvSpPr>
          <p:cNvPr id="9" name="正方形/長方形 8"/>
          <p:cNvSpPr/>
          <p:nvPr/>
        </p:nvSpPr>
        <p:spPr>
          <a:xfrm>
            <a:off x="192380" y="3453680"/>
            <a:ext cx="8777528" cy="2028761"/>
          </a:xfrm>
          <a:prstGeom prst="rect">
            <a:avLst/>
          </a:prstGeom>
        </p:spPr>
        <p:txBody>
          <a:bodyPr wrap="square" lIns="180000" rIns="180000">
            <a:spAutoFit/>
          </a:bodyPr>
          <a:lstStyle/>
          <a:p>
            <a:pPr marL="92073" indent="-92073" fontAlgn="base">
              <a:lnSpc>
                <a:spcPts val="2500"/>
              </a:lnSpc>
            </a:pPr>
            <a:r>
              <a:rPr lang="ja-JP" altLang="en-US" sz="2200" b="1" dirty="0"/>
              <a:t>◆</a:t>
            </a:r>
            <a:r>
              <a:rPr lang="ja-JP" altLang="en-US" sz="2200" b="1" dirty="0">
                <a:solidFill>
                  <a:schemeClr val="accent5">
                    <a:lumMod val="75000"/>
                  </a:schemeClr>
                </a:solidFill>
              </a:rPr>
              <a:t>教育的愛情とは</a:t>
            </a:r>
            <a:endParaRPr lang="en-US" altLang="ja-JP" sz="2200" b="1" dirty="0">
              <a:solidFill>
                <a:schemeClr val="accent5">
                  <a:lumMod val="75000"/>
                </a:schemeClr>
              </a:solidFill>
            </a:endParaRPr>
          </a:p>
          <a:p>
            <a:pPr marL="265106" indent="-265106" algn="just" fontAlgn="base">
              <a:lnSpc>
                <a:spcPts val="2100"/>
              </a:lnSpc>
            </a:pPr>
            <a:r>
              <a:rPr lang="ja-JP" altLang="en-US" sz="2200" dirty="0"/>
              <a:t>　　</a:t>
            </a:r>
            <a:r>
              <a:rPr lang="ja-JP" altLang="en-US" dirty="0"/>
              <a:t>校長に求められる教育的愛情とは、児童生徒とともに教職員にも心を開いて信頼関係を築くことであり、表面的な理解に終わらず、最後まで寄り添い続けることが重要である。</a:t>
            </a:r>
            <a:endParaRPr lang="en-US" altLang="ja-JP" dirty="0"/>
          </a:p>
          <a:p>
            <a:pPr marL="265106" indent="-265106" algn="just" fontAlgn="base">
              <a:lnSpc>
                <a:spcPts val="2100"/>
              </a:lnSpc>
            </a:pPr>
            <a:r>
              <a:rPr lang="ja-JP" altLang="en-US" dirty="0"/>
              <a:t>　　そのためには、相手の気持ちを理解し共感していく受容的な姿勢や傾聴的態度が求められるとともに、管理職として毅然とした態度を示すことも重要であり、成長を支える存在であることを自覚する必要がある。</a:t>
            </a:r>
          </a:p>
        </p:txBody>
      </p:sp>
      <p:sp>
        <p:nvSpPr>
          <p:cNvPr id="10" name="正方形/長方形 9"/>
          <p:cNvSpPr/>
          <p:nvPr/>
        </p:nvSpPr>
        <p:spPr>
          <a:xfrm>
            <a:off x="256405" y="5825364"/>
            <a:ext cx="8649478" cy="877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400" b="1" dirty="0"/>
              <a:t>校長には、深い理解と教育的愛情により、児童生徒や教職員と信頼関係を築き、山梨を担う人材の育成が求められます。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17</a:t>
            </a:fld>
            <a:endParaRPr kumimoji="1" lang="ja-JP" altLang="en-US"/>
          </a:p>
        </p:txBody>
      </p:sp>
      <p:graphicFrame>
        <p:nvGraphicFramePr>
          <p:cNvPr id="16" name="表 15"/>
          <p:cNvGraphicFramePr>
            <a:graphicFrameLocks noGrp="1"/>
          </p:cNvGraphicFramePr>
          <p:nvPr>
            <p:extLst>
              <p:ext uri="{D42A27DB-BD31-4B8C-83A1-F6EECF244321}">
                <p14:modId xmlns:p14="http://schemas.microsoft.com/office/powerpoint/2010/main" val="497221833"/>
              </p:ext>
            </p:extLst>
          </p:nvPr>
        </p:nvGraphicFramePr>
        <p:xfrm>
          <a:off x="132857" y="1411711"/>
          <a:ext cx="8808720" cy="1645920"/>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362935">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93498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2400" b="1" dirty="0"/>
                        <a:t>　ふるさと山梨の未来を担う人材を育成するために、児童生徒及び教職員一人一人を信頼･理解し、それぞれの成長を支援している</a:t>
                      </a:r>
                      <a:r>
                        <a:rPr lang="ja-JP" altLang="ja-JP" sz="2400" b="1" dirty="0"/>
                        <a:t>。</a:t>
                      </a:r>
                      <a:endParaRPr kumimoji="1" lang="ja-JP" altLang="en-US" sz="2400" b="1" dirty="0"/>
                    </a:p>
                  </a:txBody>
                  <a:tcPr anchor="ctr">
                    <a:solidFill>
                      <a:schemeClr val="bg1"/>
                    </a:solidFill>
                  </a:tcPr>
                </a:tc>
                <a:extLst>
                  <a:ext uri="{0D108BD9-81ED-4DB2-BD59-A6C34878D82A}">
                    <a16:rowId xmlns:a16="http://schemas.microsoft.com/office/drawing/2014/main" val="3508207710"/>
                  </a:ext>
                </a:extLst>
              </a:tr>
            </a:tbl>
          </a:graphicData>
        </a:graphic>
      </p:graphicFrame>
      <p:sp>
        <p:nvSpPr>
          <p:cNvPr id="18" name="テキスト ボックス 17"/>
          <p:cNvSpPr txBox="1"/>
          <p:nvPr/>
        </p:nvSpPr>
        <p:spPr>
          <a:xfrm>
            <a:off x="-108204" y="543710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9" name="テキスト ボックス 18"/>
          <p:cNvSpPr txBox="1"/>
          <p:nvPr/>
        </p:nvSpPr>
        <p:spPr>
          <a:xfrm>
            <a:off x="-108204" y="3106538"/>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07507" y="2622140"/>
            <a:ext cx="389021" cy="389021"/>
          </a:xfrm>
          <a:prstGeom prst="rect">
            <a:avLst/>
          </a:prstGeom>
        </p:spPr>
      </p:pic>
      <p:sp>
        <p:nvSpPr>
          <p:cNvPr id="4" name="テキスト ボックス 3">
            <a:hlinkClick r:id="rId3"/>
            <a:extLst>
              <a:ext uri="{FF2B5EF4-FFF2-40B4-BE49-F238E27FC236}">
                <a16:creationId xmlns:a16="http://schemas.microsoft.com/office/drawing/2014/main" id="{81053DA0-841D-2CDD-D719-70BB21173336}"/>
              </a:ext>
            </a:extLst>
          </p:cNvPr>
          <p:cNvSpPr txBox="1"/>
          <p:nvPr/>
        </p:nvSpPr>
        <p:spPr>
          <a:xfrm>
            <a:off x="210075" y="1410322"/>
            <a:ext cx="8802956" cy="1648126"/>
          </a:xfrm>
          <a:prstGeom prst="rect">
            <a:avLst/>
          </a:prstGeom>
          <a:noFill/>
        </p:spPr>
        <p:txBody>
          <a:bodyPr wrap="square" rtlCol="0">
            <a:spAutoFit/>
          </a:bodyPr>
          <a:lstStyle/>
          <a:p>
            <a:endParaRPr kumimoji="1" lang="ja-JP" altLang="en-US" dirty="0"/>
          </a:p>
        </p:txBody>
      </p:sp>
      <p:grpSp>
        <p:nvGrpSpPr>
          <p:cNvPr id="5" name="グループ化 4">
            <a:extLst>
              <a:ext uri="{FF2B5EF4-FFF2-40B4-BE49-F238E27FC236}">
                <a16:creationId xmlns:a16="http://schemas.microsoft.com/office/drawing/2014/main" id="{A1E5A717-C25A-4305-BE08-89B38FA9AAF1}"/>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AC29A32C-BC0E-D56F-97B3-816F2AE3FEE8}"/>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67B230EA-F0FB-D4FA-5452-5AD3AD21F4BD}"/>
                  </a:ext>
                </a:extLst>
              </p:cNvPr>
              <p:cNvGrpSpPr/>
              <p:nvPr/>
            </p:nvGrpSpPr>
            <p:grpSpPr>
              <a:xfrm>
                <a:off x="150483" y="75115"/>
                <a:ext cx="6953733" cy="402824"/>
                <a:chOff x="9330690" y="4935897"/>
                <a:chExt cx="6953733" cy="402824"/>
              </a:xfrm>
            </p:grpSpPr>
            <p:sp>
              <p:nvSpPr>
                <p:cNvPr id="12" name="額縁 35">
                  <a:hlinkClick r:id="" action="ppaction://hlinkshowjump?jump=firstslide"/>
                  <a:extLst>
                    <a:ext uri="{FF2B5EF4-FFF2-40B4-BE49-F238E27FC236}">
                      <a16:creationId xmlns:a16="http://schemas.microsoft.com/office/drawing/2014/main" id="{68034FB0-CA9F-5476-C929-BC902F693844}"/>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36">
                  <a:hlinkClick r:id="rId4" action="ppaction://hlinksldjump"/>
                  <a:extLst>
                    <a:ext uri="{FF2B5EF4-FFF2-40B4-BE49-F238E27FC236}">
                      <a16:creationId xmlns:a16="http://schemas.microsoft.com/office/drawing/2014/main" id="{BF84DCF2-B528-E8B2-0617-AA759A1AE8AF}"/>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37">
                  <a:hlinkClick r:id="rId5" action="ppaction://hlinksldjump"/>
                  <a:extLst>
                    <a:ext uri="{FF2B5EF4-FFF2-40B4-BE49-F238E27FC236}">
                      <a16:creationId xmlns:a16="http://schemas.microsoft.com/office/drawing/2014/main" id="{F7B0F0FF-1EB2-0ECE-93BA-EC1A21FF59F9}"/>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7" name="額縁 38">
                  <a:hlinkClick r:id="rId6" action="ppaction://hlinksldjump"/>
                  <a:extLst>
                    <a:ext uri="{FF2B5EF4-FFF2-40B4-BE49-F238E27FC236}">
                      <a16:creationId xmlns:a16="http://schemas.microsoft.com/office/drawing/2014/main" id="{CF37539E-0BDF-F3B8-EDCB-737D86F51FCB}"/>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0" name="額縁 39">
                  <a:hlinkClick r:id="rId7" action="ppaction://hlinksldjump"/>
                  <a:extLst>
                    <a:ext uri="{FF2B5EF4-FFF2-40B4-BE49-F238E27FC236}">
                      <a16:creationId xmlns:a16="http://schemas.microsoft.com/office/drawing/2014/main" id="{C4AE92F7-D1B9-1728-DC13-300CEFA297A9}"/>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1" name="額縁 40">
                  <a:hlinkClick r:id="rId8"/>
                  <a:extLst>
                    <a:ext uri="{FF2B5EF4-FFF2-40B4-BE49-F238E27FC236}">
                      <a16:creationId xmlns:a16="http://schemas.microsoft.com/office/drawing/2014/main" id="{825413E0-D03F-FD14-5480-703EF64C85CC}"/>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41">
                  <a:hlinkClick r:id="rId9" action="ppaction://hlinksldjump"/>
                  <a:extLst>
                    <a:ext uri="{FF2B5EF4-FFF2-40B4-BE49-F238E27FC236}">
                      <a16:creationId xmlns:a16="http://schemas.microsoft.com/office/drawing/2014/main" id="{C7353E5E-F07B-ED21-0018-18990E3F92B3}"/>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34">
                <a:hlinkClick r:id="rId10" action="ppaction://hlinksldjump"/>
                <a:extLst>
                  <a:ext uri="{FF2B5EF4-FFF2-40B4-BE49-F238E27FC236}">
                    <a16:creationId xmlns:a16="http://schemas.microsoft.com/office/drawing/2014/main" id="{72225C4E-2AED-457E-778C-2DB6F5C329BC}"/>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2">
              <a:hlinkClick r:id="rId11" action="ppaction://hlinksldjump"/>
              <a:extLst>
                <a:ext uri="{FF2B5EF4-FFF2-40B4-BE49-F238E27FC236}">
                  <a16:creationId xmlns:a16="http://schemas.microsoft.com/office/drawing/2014/main" id="{3062859F-505F-93B2-2576-B651D0D86CC9}"/>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301057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321833" y="755817"/>
            <a:ext cx="8430768" cy="668448"/>
          </a:xfrm>
        </p:spPr>
        <p:txBody>
          <a:bodyPr>
            <a:normAutofit/>
          </a:bodyPr>
          <a:lstStyle/>
          <a:p>
            <a:r>
              <a:rPr lang="ja-JP" altLang="en-US" sz="2000" b="1" dirty="0">
                <a:latin typeface="+mn-ea"/>
                <a:ea typeface="+mn-ea"/>
              </a:rPr>
              <a:t>校長として必要な素養</a:t>
            </a:r>
            <a:r>
              <a:rPr lang="ja-JP" altLang="en-US" sz="3200" b="1" dirty="0">
                <a:latin typeface="+mn-ea"/>
                <a:ea typeface="+mn-ea"/>
              </a:rPr>
              <a:t>　</a:t>
            </a:r>
            <a:r>
              <a:rPr lang="ja-JP" altLang="en-US" sz="3600" b="1" dirty="0">
                <a:latin typeface="+mn-ea"/>
                <a:ea typeface="+mn-ea"/>
              </a:rPr>
              <a:t>リーダーシップ</a:t>
            </a:r>
            <a:endParaRPr lang="ja-JP" altLang="en-US" sz="3600" b="1" dirty="0">
              <a:solidFill>
                <a:srgbClr val="FF0000"/>
              </a:solidFill>
              <a:latin typeface="+mn-ea"/>
              <a:ea typeface="+mn-ea"/>
            </a:endParaRPr>
          </a:p>
        </p:txBody>
      </p:sp>
      <p:sp>
        <p:nvSpPr>
          <p:cNvPr id="9" name="正方形/長方形 8"/>
          <p:cNvSpPr/>
          <p:nvPr/>
        </p:nvSpPr>
        <p:spPr>
          <a:xfrm>
            <a:off x="212478" y="3538422"/>
            <a:ext cx="8649478" cy="1695336"/>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チーム学校の具現化</a:t>
            </a:r>
            <a:endParaRPr lang="en-US" altLang="ja-JP" sz="2200" b="1" dirty="0">
              <a:solidFill>
                <a:schemeClr val="accent5">
                  <a:lumMod val="75000"/>
                </a:schemeClr>
              </a:solidFill>
            </a:endParaRPr>
          </a:p>
          <a:p>
            <a:pPr marL="265106" indent="-265106" algn="just" fontAlgn="base">
              <a:lnSpc>
                <a:spcPts val="2500"/>
              </a:lnSpc>
            </a:pPr>
            <a:r>
              <a:rPr lang="ja-JP" altLang="en-US" sz="2200" dirty="0"/>
              <a:t>　</a:t>
            </a:r>
            <a:r>
              <a:rPr lang="ja-JP" altLang="en-US" dirty="0"/>
              <a:t>「チームとしての学校」の力を一層高めていくためには、校長の教育的リーダーシップが重要であり、多様な専門性を持った職員を有機的に結びつけ、共通の目標に向かって動かす能力や学校内に協働の文化を作り出すことができる能力などの資質が求められる。</a:t>
            </a:r>
          </a:p>
        </p:txBody>
      </p:sp>
      <p:sp>
        <p:nvSpPr>
          <p:cNvPr id="10" name="正方形/長方形 9"/>
          <p:cNvSpPr/>
          <p:nvPr/>
        </p:nvSpPr>
        <p:spPr>
          <a:xfrm>
            <a:off x="256405" y="5633341"/>
            <a:ext cx="8649478" cy="10972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200" b="1" dirty="0"/>
              <a:t>校長のリーダーシップのもと、外部人材や専門スタッフ、事務職員など、学校内外の多様な人材による「チーム学校」体制を構築し、学校経営を行うことが求められます。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18</a:t>
            </a:fld>
            <a:endParaRPr kumimoji="1" lang="ja-JP" altLang="en-US"/>
          </a:p>
        </p:txBody>
      </p:sp>
      <p:graphicFrame>
        <p:nvGraphicFramePr>
          <p:cNvPr id="18" name="表 17"/>
          <p:cNvGraphicFramePr>
            <a:graphicFrameLocks noGrp="1"/>
          </p:cNvGraphicFramePr>
          <p:nvPr>
            <p:extLst>
              <p:ext uri="{D42A27DB-BD31-4B8C-83A1-F6EECF244321}">
                <p14:modId xmlns:p14="http://schemas.microsoft.com/office/powerpoint/2010/main" val="1027079208"/>
              </p:ext>
            </p:extLst>
          </p:nvPr>
        </p:nvGraphicFramePr>
        <p:xfrm>
          <a:off x="152584" y="1435491"/>
          <a:ext cx="8808720" cy="1645920"/>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362935">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9349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時代の趨勢を見極め、明確なビジョンを示し、学校組織を統率するとともに、「チーム学校」の具現化に向けて取り組んでいる</a:t>
                      </a:r>
                      <a:r>
                        <a:rPr lang="ja-JP" altLang="ja-JP" sz="2400" b="1" dirty="0"/>
                        <a:t>。</a:t>
                      </a:r>
                      <a:endParaRPr kumimoji="1" lang="ja-JP" altLang="en-US" sz="2400" b="1" dirty="0"/>
                    </a:p>
                  </a:txBody>
                  <a:tcPr anchor="ctr">
                    <a:solidFill>
                      <a:schemeClr val="bg1"/>
                    </a:solidFill>
                  </a:tcPr>
                </a:tc>
                <a:extLst>
                  <a:ext uri="{0D108BD9-81ED-4DB2-BD59-A6C34878D82A}">
                    <a16:rowId xmlns:a16="http://schemas.microsoft.com/office/drawing/2014/main" val="3508207710"/>
                  </a:ext>
                </a:extLst>
              </a:tr>
            </a:tbl>
          </a:graphicData>
        </a:graphic>
      </p:graphicFrame>
      <p:sp>
        <p:nvSpPr>
          <p:cNvPr id="19" name="テキスト ボックス 18"/>
          <p:cNvSpPr txBox="1"/>
          <p:nvPr/>
        </p:nvSpPr>
        <p:spPr>
          <a:xfrm>
            <a:off x="-99060" y="5264009"/>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0" name="テキスト ボックス 19"/>
          <p:cNvSpPr txBox="1"/>
          <p:nvPr/>
        </p:nvSpPr>
        <p:spPr>
          <a:xfrm>
            <a:off x="-99060" y="3221442"/>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6" name="図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2451" y="2607890"/>
            <a:ext cx="389021" cy="389021"/>
          </a:xfrm>
          <a:prstGeom prst="rect">
            <a:avLst/>
          </a:prstGeom>
        </p:spPr>
      </p:pic>
      <p:sp>
        <p:nvSpPr>
          <p:cNvPr id="4" name="テキスト ボックス 3">
            <a:hlinkClick r:id="rId3"/>
            <a:extLst>
              <a:ext uri="{FF2B5EF4-FFF2-40B4-BE49-F238E27FC236}">
                <a16:creationId xmlns:a16="http://schemas.microsoft.com/office/drawing/2014/main" id="{7B76D5DC-A92A-B16D-7A35-2EC27050978D}"/>
              </a:ext>
            </a:extLst>
          </p:cNvPr>
          <p:cNvSpPr txBox="1"/>
          <p:nvPr/>
        </p:nvSpPr>
        <p:spPr>
          <a:xfrm>
            <a:off x="210075" y="1410322"/>
            <a:ext cx="8802956" cy="1648126"/>
          </a:xfrm>
          <a:prstGeom prst="rect">
            <a:avLst/>
          </a:prstGeom>
          <a:noFill/>
        </p:spPr>
        <p:txBody>
          <a:bodyPr wrap="square" rtlCol="0">
            <a:spAutoFit/>
          </a:bodyPr>
          <a:lstStyle/>
          <a:p>
            <a:endParaRPr kumimoji="1" lang="ja-JP" altLang="en-US" dirty="0"/>
          </a:p>
        </p:txBody>
      </p:sp>
      <p:grpSp>
        <p:nvGrpSpPr>
          <p:cNvPr id="5" name="グループ化 4">
            <a:extLst>
              <a:ext uri="{FF2B5EF4-FFF2-40B4-BE49-F238E27FC236}">
                <a16:creationId xmlns:a16="http://schemas.microsoft.com/office/drawing/2014/main" id="{81046F2B-3CE6-6024-06BD-80E42A97D4FE}"/>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EDC2C750-D4EB-D7E0-67E1-8F7AED1C071A}"/>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8593C6F9-F056-F85D-5361-1A15EA82DDB6}"/>
                  </a:ext>
                </a:extLst>
              </p:cNvPr>
              <p:cNvGrpSpPr/>
              <p:nvPr/>
            </p:nvGrpSpPr>
            <p:grpSpPr>
              <a:xfrm>
                <a:off x="150483" y="75115"/>
                <a:ext cx="6953733" cy="402824"/>
                <a:chOff x="9330690" y="4935897"/>
                <a:chExt cx="6953733" cy="402824"/>
              </a:xfrm>
            </p:grpSpPr>
            <p:sp>
              <p:nvSpPr>
                <p:cNvPr id="12" name="額縁 35">
                  <a:hlinkClick r:id="" action="ppaction://hlinkshowjump?jump=firstslide"/>
                  <a:extLst>
                    <a:ext uri="{FF2B5EF4-FFF2-40B4-BE49-F238E27FC236}">
                      <a16:creationId xmlns:a16="http://schemas.microsoft.com/office/drawing/2014/main" id="{F08AE236-C00A-88EF-40ED-9C364B65F967}"/>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36">
                  <a:hlinkClick r:id="rId4" action="ppaction://hlinksldjump"/>
                  <a:extLst>
                    <a:ext uri="{FF2B5EF4-FFF2-40B4-BE49-F238E27FC236}">
                      <a16:creationId xmlns:a16="http://schemas.microsoft.com/office/drawing/2014/main" id="{D22435E2-2EC1-9892-DE68-7C0297CF18AE}"/>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37">
                  <a:hlinkClick r:id="rId5" action="ppaction://hlinksldjump"/>
                  <a:extLst>
                    <a:ext uri="{FF2B5EF4-FFF2-40B4-BE49-F238E27FC236}">
                      <a16:creationId xmlns:a16="http://schemas.microsoft.com/office/drawing/2014/main" id="{59BEA006-0C07-9181-E171-C2119731E809}"/>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38">
                  <a:hlinkClick r:id="rId6" action="ppaction://hlinksldjump"/>
                  <a:extLst>
                    <a:ext uri="{FF2B5EF4-FFF2-40B4-BE49-F238E27FC236}">
                      <a16:creationId xmlns:a16="http://schemas.microsoft.com/office/drawing/2014/main" id="{DBFBB41B-3862-1402-F156-91C626345E22}"/>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7" name="額縁 39">
                  <a:hlinkClick r:id="rId7" action="ppaction://hlinksldjump"/>
                  <a:extLst>
                    <a:ext uri="{FF2B5EF4-FFF2-40B4-BE49-F238E27FC236}">
                      <a16:creationId xmlns:a16="http://schemas.microsoft.com/office/drawing/2014/main" id="{85B94910-7D90-2FAD-A7CA-86F65FCBAC89}"/>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1" name="額縁 40">
                  <a:hlinkClick r:id="rId8"/>
                  <a:extLst>
                    <a:ext uri="{FF2B5EF4-FFF2-40B4-BE49-F238E27FC236}">
                      <a16:creationId xmlns:a16="http://schemas.microsoft.com/office/drawing/2014/main" id="{C73F9496-21F3-66FA-5414-690C27F40BC1}"/>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41">
                  <a:hlinkClick r:id="rId9" action="ppaction://hlinksldjump"/>
                  <a:extLst>
                    <a:ext uri="{FF2B5EF4-FFF2-40B4-BE49-F238E27FC236}">
                      <a16:creationId xmlns:a16="http://schemas.microsoft.com/office/drawing/2014/main" id="{522E169B-1ED8-943A-B487-0D904872A693}"/>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34">
                <a:hlinkClick r:id="rId10" action="ppaction://hlinksldjump"/>
                <a:extLst>
                  <a:ext uri="{FF2B5EF4-FFF2-40B4-BE49-F238E27FC236}">
                    <a16:creationId xmlns:a16="http://schemas.microsoft.com/office/drawing/2014/main" id="{1C0FED33-8C1D-6A33-4C38-1CA8C527AA4C}"/>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2">
              <a:hlinkClick r:id="rId11" action="ppaction://hlinksldjump"/>
              <a:extLst>
                <a:ext uri="{FF2B5EF4-FFF2-40B4-BE49-F238E27FC236}">
                  <a16:creationId xmlns:a16="http://schemas.microsoft.com/office/drawing/2014/main" id="{D4FFAB0E-C3AF-8BAF-7D08-8F2B54350D26}"/>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3194621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360858" y="705460"/>
            <a:ext cx="8430768" cy="668448"/>
          </a:xfrm>
        </p:spPr>
        <p:txBody>
          <a:bodyPr>
            <a:normAutofit/>
          </a:bodyPr>
          <a:lstStyle/>
          <a:p>
            <a:r>
              <a:rPr lang="ja-JP" altLang="en-US" sz="2000" b="1" dirty="0">
                <a:latin typeface="+mn-ea"/>
                <a:ea typeface="+mn-ea"/>
              </a:rPr>
              <a:t>校長として必要な素養</a:t>
            </a:r>
            <a:r>
              <a:rPr lang="ja-JP" altLang="en-US" sz="3200" b="1" dirty="0">
                <a:latin typeface="+mn-ea"/>
                <a:ea typeface="+mn-ea"/>
              </a:rPr>
              <a:t>　</a:t>
            </a:r>
            <a:r>
              <a:rPr lang="ja-JP" altLang="en-US" sz="3600" b="1" dirty="0">
                <a:latin typeface="+mn-ea"/>
                <a:ea typeface="+mn-ea"/>
              </a:rPr>
              <a:t>自己啓発力</a:t>
            </a:r>
            <a:endParaRPr lang="ja-JP" altLang="en-US" sz="3600" b="1" dirty="0">
              <a:solidFill>
                <a:srgbClr val="FF0000"/>
              </a:solidFill>
              <a:latin typeface="+mn-ea"/>
              <a:ea typeface="+mn-ea"/>
            </a:endParaRPr>
          </a:p>
        </p:txBody>
      </p:sp>
      <p:sp>
        <p:nvSpPr>
          <p:cNvPr id="9" name="正方形/長方形 8"/>
          <p:cNvSpPr/>
          <p:nvPr/>
        </p:nvSpPr>
        <p:spPr>
          <a:xfrm>
            <a:off x="264099" y="3508439"/>
            <a:ext cx="8649478" cy="1541448"/>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自己啓発の重要性</a:t>
            </a:r>
            <a:endParaRPr lang="en-US" altLang="ja-JP" sz="2200" b="1" dirty="0">
              <a:solidFill>
                <a:schemeClr val="accent5">
                  <a:lumMod val="75000"/>
                </a:schemeClr>
              </a:solidFill>
            </a:endParaRPr>
          </a:p>
          <a:p>
            <a:pPr marL="265106" indent="-265106" algn="just" fontAlgn="base">
              <a:lnSpc>
                <a:spcPts val="2200"/>
              </a:lnSpc>
            </a:pPr>
            <a:r>
              <a:rPr lang="ja-JP" altLang="en-US" sz="2200" dirty="0"/>
              <a:t>　　</a:t>
            </a:r>
            <a:r>
              <a:rPr lang="ja-JP" altLang="en-US" dirty="0"/>
              <a:t>社会の変化を前向きに受け止め、新たな教育課題や最新の教育改革の動向に対応できる実践力を身に付けるため、自ら成長を望み、主体的・継続的に新しい知識・技能を学び続けることで、意欲の向上やモチベーションの維持とともに、校長としての視野を広げ、資質能力を高めていくことが重要</a:t>
            </a:r>
            <a:r>
              <a:rPr lang="ja-JP" altLang="en-US" sz="2000" dirty="0"/>
              <a:t>　</a:t>
            </a:r>
            <a:endParaRPr lang="en-US" altLang="ja-JP" sz="2000" dirty="0"/>
          </a:p>
        </p:txBody>
      </p:sp>
      <p:sp>
        <p:nvSpPr>
          <p:cNvPr id="10" name="正方形/長方形 9"/>
          <p:cNvSpPr/>
          <p:nvPr/>
        </p:nvSpPr>
        <p:spPr>
          <a:xfrm>
            <a:off x="256405" y="5401849"/>
            <a:ext cx="8649478" cy="128360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400" b="1" dirty="0"/>
              <a:t>学校教育を取り巻く環境が大きく変化する中、校長に求められる資質能力も常にアップデートを繰り返す必要があり、自己啓発による主体的な学びが求められます。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19</a:t>
            </a:fld>
            <a:endParaRPr kumimoji="1" lang="ja-JP" altLang="en-US"/>
          </a:p>
        </p:txBody>
      </p:sp>
      <p:graphicFrame>
        <p:nvGraphicFramePr>
          <p:cNvPr id="16" name="表 15"/>
          <p:cNvGraphicFramePr>
            <a:graphicFrameLocks noGrp="1"/>
          </p:cNvGraphicFramePr>
          <p:nvPr>
            <p:extLst>
              <p:ext uri="{D42A27DB-BD31-4B8C-83A1-F6EECF244321}">
                <p14:modId xmlns:p14="http://schemas.microsoft.com/office/powerpoint/2010/main" val="2244923627"/>
              </p:ext>
            </p:extLst>
          </p:nvPr>
        </p:nvGraphicFramePr>
        <p:xfrm>
          <a:off x="171882" y="1378107"/>
          <a:ext cx="8808720" cy="1693459"/>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386331">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12362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社会情勢や最新の教育課題に関心を持つとともに、豊かな教養を備えるなど、校長としての資質能力を向上させようと常に学び続けている</a:t>
                      </a:r>
                      <a:r>
                        <a:rPr lang="ja-JP" altLang="ja-JP" sz="2400" b="1" dirty="0"/>
                        <a:t>。</a:t>
                      </a:r>
                      <a:endParaRPr kumimoji="1" lang="ja-JP" altLang="en-US" sz="2400" b="1" dirty="0"/>
                    </a:p>
                  </a:txBody>
                  <a:tcPr anchor="ctr">
                    <a:solidFill>
                      <a:schemeClr val="bg1"/>
                    </a:solidFill>
                  </a:tcPr>
                </a:tc>
                <a:extLst>
                  <a:ext uri="{0D108BD9-81ED-4DB2-BD59-A6C34878D82A}">
                    <a16:rowId xmlns:a16="http://schemas.microsoft.com/office/drawing/2014/main" val="3508207710"/>
                  </a:ext>
                </a:extLst>
              </a:tr>
            </a:tbl>
          </a:graphicData>
        </a:graphic>
      </p:graphicFrame>
      <p:sp>
        <p:nvSpPr>
          <p:cNvPr id="18" name="テキスト ボックス 17"/>
          <p:cNvSpPr txBox="1"/>
          <p:nvPr/>
        </p:nvSpPr>
        <p:spPr>
          <a:xfrm>
            <a:off x="-71628" y="503251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9" name="テキスト ボックス 18"/>
          <p:cNvSpPr txBox="1"/>
          <p:nvPr/>
        </p:nvSpPr>
        <p:spPr>
          <a:xfrm>
            <a:off x="-71628" y="313910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3360" y="2594293"/>
            <a:ext cx="389021" cy="389021"/>
          </a:xfrm>
          <a:prstGeom prst="rect">
            <a:avLst/>
          </a:prstGeom>
        </p:spPr>
      </p:pic>
      <p:sp>
        <p:nvSpPr>
          <p:cNvPr id="4" name="テキスト ボックス 3">
            <a:hlinkClick r:id="rId3"/>
            <a:extLst>
              <a:ext uri="{FF2B5EF4-FFF2-40B4-BE49-F238E27FC236}">
                <a16:creationId xmlns:a16="http://schemas.microsoft.com/office/drawing/2014/main" id="{5BF0082F-0950-98DF-7BD1-35531C097B0B}"/>
              </a:ext>
            </a:extLst>
          </p:cNvPr>
          <p:cNvSpPr txBox="1"/>
          <p:nvPr/>
        </p:nvSpPr>
        <p:spPr>
          <a:xfrm>
            <a:off x="210075" y="1410322"/>
            <a:ext cx="8802956" cy="1648126"/>
          </a:xfrm>
          <a:prstGeom prst="rect">
            <a:avLst/>
          </a:prstGeom>
          <a:noFill/>
        </p:spPr>
        <p:txBody>
          <a:bodyPr wrap="square" rtlCol="0">
            <a:spAutoFit/>
          </a:bodyPr>
          <a:lstStyle/>
          <a:p>
            <a:endParaRPr kumimoji="1" lang="ja-JP" altLang="en-US" dirty="0"/>
          </a:p>
        </p:txBody>
      </p:sp>
      <p:grpSp>
        <p:nvGrpSpPr>
          <p:cNvPr id="5" name="グループ化 4">
            <a:extLst>
              <a:ext uri="{FF2B5EF4-FFF2-40B4-BE49-F238E27FC236}">
                <a16:creationId xmlns:a16="http://schemas.microsoft.com/office/drawing/2014/main" id="{C3CA00BC-61F4-6E37-2378-3A8F0C8C3619}"/>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F68105AA-0E88-A582-4A43-54D5B6966FEA}"/>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BDD0B86E-0D16-8882-E33E-DC33C02D1E42}"/>
                  </a:ext>
                </a:extLst>
              </p:cNvPr>
              <p:cNvGrpSpPr/>
              <p:nvPr/>
            </p:nvGrpSpPr>
            <p:grpSpPr>
              <a:xfrm>
                <a:off x="150483" y="75115"/>
                <a:ext cx="6953733" cy="402824"/>
                <a:chOff x="9330690" y="4935897"/>
                <a:chExt cx="6953733" cy="402824"/>
              </a:xfrm>
            </p:grpSpPr>
            <p:sp>
              <p:nvSpPr>
                <p:cNvPr id="12" name="額縁 35">
                  <a:hlinkClick r:id="" action="ppaction://hlinkshowjump?jump=firstslide"/>
                  <a:extLst>
                    <a:ext uri="{FF2B5EF4-FFF2-40B4-BE49-F238E27FC236}">
                      <a16:creationId xmlns:a16="http://schemas.microsoft.com/office/drawing/2014/main" id="{50C569D8-9523-0AE3-3058-40CEDCBEFE9A}"/>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36">
                  <a:hlinkClick r:id="rId4" action="ppaction://hlinksldjump"/>
                  <a:extLst>
                    <a:ext uri="{FF2B5EF4-FFF2-40B4-BE49-F238E27FC236}">
                      <a16:creationId xmlns:a16="http://schemas.microsoft.com/office/drawing/2014/main" id="{5030FB23-51D5-1222-BFD6-6D79F78114E1}"/>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37">
                  <a:hlinkClick r:id="rId5" action="ppaction://hlinksldjump"/>
                  <a:extLst>
                    <a:ext uri="{FF2B5EF4-FFF2-40B4-BE49-F238E27FC236}">
                      <a16:creationId xmlns:a16="http://schemas.microsoft.com/office/drawing/2014/main" id="{A7E188E8-F558-EA83-9CA9-A31B62870A6B}"/>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7" name="額縁 38">
                  <a:hlinkClick r:id="rId6" action="ppaction://hlinksldjump"/>
                  <a:extLst>
                    <a:ext uri="{FF2B5EF4-FFF2-40B4-BE49-F238E27FC236}">
                      <a16:creationId xmlns:a16="http://schemas.microsoft.com/office/drawing/2014/main" id="{1ECEA9D9-36D9-871D-A190-25B2CFE1A0C6}"/>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0" name="額縁 39">
                  <a:hlinkClick r:id="rId7" action="ppaction://hlinksldjump"/>
                  <a:extLst>
                    <a:ext uri="{FF2B5EF4-FFF2-40B4-BE49-F238E27FC236}">
                      <a16:creationId xmlns:a16="http://schemas.microsoft.com/office/drawing/2014/main" id="{56E11D4A-6BAE-B7A1-56E5-CDFCD3B636A4}"/>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1" name="額縁 40">
                  <a:hlinkClick r:id="rId8"/>
                  <a:extLst>
                    <a:ext uri="{FF2B5EF4-FFF2-40B4-BE49-F238E27FC236}">
                      <a16:creationId xmlns:a16="http://schemas.microsoft.com/office/drawing/2014/main" id="{1BAD5519-E3BD-1E24-0AF6-09DD92DC3ABE}"/>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41">
                  <a:hlinkClick r:id="rId9" action="ppaction://hlinksldjump"/>
                  <a:extLst>
                    <a:ext uri="{FF2B5EF4-FFF2-40B4-BE49-F238E27FC236}">
                      <a16:creationId xmlns:a16="http://schemas.microsoft.com/office/drawing/2014/main" id="{6A6715C9-F1DE-3AF7-52D8-FDFC3DEA8EE9}"/>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34">
                <a:hlinkClick r:id="rId10" action="ppaction://hlinksldjump"/>
                <a:extLst>
                  <a:ext uri="{FF2B5EF4-FFF2-40B4-BE49-F238E27FC236}">
                    <a16:creationId xmlns:a16="http://schemas.microsoft.com/office/drawing/2014/main" id="{6E48D083-0A61-98D8-9704-73D8523C549B}"/>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2">
              <a:hlinkClick r:id="rId11" action="ppaction://hlinksldjump"/>
              <a:extLst>
                <a:ext uri="{FF2B5EF4-FFF2-40B4-BE49-F238E27FC236}">
                  <a16:creationId xmlns:a16="http://schemas.microsoft.com/office/drawing/2014/main" id="{9CC931A8-E22C-B2A1-97CF-DF56D5E2CEE0}"/>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2698704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85750" y="708726"/>
            <a:ext cx="8686800" cy="550402"/>
          </a:xfrm>
        </p:spPr>
        <p:txBody>
          <a:bodyPr>
            <a:noAutofit/>
          </a:bodyPr>
          <a:lstStyle/>
          <a:p>
            <a:r>
              <a:rPr lang="ja-JP" altLang="en-US" sz="3600" b="1" dirty="0">
                <a:latin typeface="+mn-ea"/>
                <a:ea typeface="+mn-ea"/>
              </a:rPr>
              <a:t>活用ガイド作成にあたり</a:t>
            </a:r>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2</a:t>
            </a:fld>
            <a:endParaRPr kumimoji="1" lang="ja-JP" altLang="en-US" dirty="0"/>
          </a:p>
        </p:txBody>
      </p:sp>
      <p:sp>
        <p:nvSpPr>
          <p:cNvPr id="16" name="正方形/長方形 15"/>
          <p:cNvSpPr/>
          <p:nvPr/>
        </p:nvSpPr>
        <p:spPr>
          <a:xfrm>
            <a:off x="268224" y="3267074"/>
            <a:ext cx="8686800" cy="3362655"/>
          </a:xfrm>
          <a:prstGeom prst="rect">
            <a:avLst/>
          </a:prstGeom>
          <a:solidFill>
            <a:schemeClr val="accent6">
              <a:lumMod val="20000"/>
              <a:lumOff val="80000"/>
            </a:schemeClr>
          </a:solidFill>
          <a:ln w="5715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endParaRPr lang="en-US" altLang="ja-JP" sz="1100" dirty="0">
              <a:solidFill>
                <a:schemeClr val="tx1"/>
              </a:solidFill>
              <a:latin typeface="+mn-ea"/>
            </a:endParaRPr>
          </a:p>
          <a:p>
            <a:r>
              <a:rPr lang="ja-JP" altLang="en-US" sz="2200" b="1" dirty="0">
                <a:solidFill>
                  <a:schemeClr val="tx1"/>
                </a:solidFill>
                <a:latin typeface="+mn-ea"/>
              </a:rPr>
              <a:t>〇育成指標について、さらに理解を深めたい</a:t>
            </a:r>
            <a:r>
              <a:rPr lang="ja-JP" altLang="en-US" b="1" dirty="0">
                <a:solidFill>
                  <a:schemeClr val="tx1"/>
                </a:solidFill>
                <a:latin typeface="+mn-ea"/>
              </a:rPr>
              <a:t>→</a:t>
            </a:r>
            <a:r>
              <a:rPr lang="ja-JP" altLang="en-US" b="1" dirty="0">
                <a:solidFill>
                  <a:schemeClr val="tx1"/>
                </a:solidFill>
                <a:latin typeface="+mn-ea"/>
                <a:hlinkClick r:id="rId2" action="ppaction://hlinksldjump"/>
              </a:rPr>
              <a:t>活用ガイドの見方へ</a:t>
            </a:r>
            <a:endParaRPr lang="ja-JP" altLang="en-US" b="1" dirty="0">
              <a:solidFill>
                <a:schemeClr val="tx1"/>
              </a:solidFill>
              <a:latin typeface="+mn-ea"/>
            </a:endParaRPr>
          </a:p>
          <a:p>
            <a:r>
              <a:rPr lang="ja-JP" altLang="en-US" sz="2000" dirty="0">
                <a:solidFill>
                  <a:schemeClr val="tx1"/>
                </a:solidFill>
                <a:latin typeface="+mn-ea"/>
              </a:rPr>
              <a:t>　</a:t>
            </a:r>
            <a:r>
              <a:rPr lang="ja-JP" altLang="en-US" sz="1700" dirty="0">
                <a:solidFill>
                  <a:schemeClr val="tx1"/>
                </a:solidFill>
                <a:latin typeface="+mn-ea"/>
              </a:rPr>
              <a:t>・改定のポイントとなる語句や文章記述について、詳しく解説します。</a:t>
            </a:r>
            <a:endParaRPr lang="en-US" altLang="ja-JP" sz="1700" dirty="0">
              <a:solidFill>
                <a:schemeClr val="tx1"/>
              </a:solidFill>
              <a:latin typeface="+mn-ea"/>
            </a:endParaRPr>
          </a:p>
          <a:p>
            <a:pPr>
              <a:lnSpc>
                <a:spcPts val="2000"/>
              </a:lnSpc>
            </a:pPr>
            <a:endParaRPr lang="en-US" altLang="ja-JP" sz="2000" b="1" dirty="0">
              <a:solidFill>
                <a:schemeClr val="tx1"/>
              </a:solidFill>
              <a:latin typeface="+mn-ea"/>
            </a:endParaRPr>
          </a:p>
          <a:p>
            <a:r>
              <a:rPr lang="ja-JP" altLang="en-US" sz="2200" b="1" dirty="0">
                <a:solidFill>
                  <a:schemeClr val="tx1"/>
                </a:solidFill>
                <a:latin typeface="+mn-ea"/>
              </a:rPr>
              <a:t>〇育成指標に基づく研修を知りたい</a:t>
            </a:r>
            <a:r>
              <a:rPr lang="ja-JP" altLang="en-US" b="1" dirty="0">
                <a:solidFill>
                  <a:schemeClr val="tx1"/>
                </a:solidFill>
                <a:latin typeface="+mn-ea"/>
              </a:rPr>
              <a:t>→</a:t>
            </a:r>
            <a:r>
              <a:rPr lang="ja-JP" altLang="en-US" b="1" dirty="0">
                <a:solidFill>
                  <a:schemeClr val="tx1"/>
                </a:solidFill>
                <a:latin typeface="+mn-ea"/>
                <a:hlinkClick r:id="rId2" action="ppaction://hlinksldjump"/>
              </a:rPr>
              <a:t>活用ガイドの見方へ</a:t>
            </a:r>
            <a:endParaRPr lang="en-US" altLang="ja-JP" b="1" dirty="0">
              <a:solidFill>
                <a:schemeClr val="tx1"/>
              </a:solidFill>
              <a:latin typeface="+mn-ea"/>
            </a:endParaRPr>
          </a:p>
          <a:p>
            <a:r>
              <a:rPr lang="ja-JP" altLang="en-US" sz="1600" dirty="0">
                <a:solidFill>
                  <a:schemeClr val="tx1"/>
                </a:solidFill>
                <a:latin typeface="+mn-ea"/>
              </a:rPr>
              <a:t>　</a:t>
            </a:r>
            <a:r>
              <a:rPr lang="ja-JP" altLang="en-US" sz="1700" dirty="0">
                <a:solidFill>
                  <a:schemeClr val="tx1"/>
                </a:solidFill>
                <a:latin typeface="+mn-ea"/>
              </a:rPr>
              <a:t>・各ステージで求められる指標と総合教育センターの研修をつなぎます。</a:t>
            </a:r>
            <a:endParaRPr lang="en-US" altLang="ja-JP" sz="1700" dirty="0">
              <a:solidFill>
                <a:schemeClr val="tx1"/>
              </a:solidFill>
              <a:latin typeface="+mn-ea"/>
            </a:endParaRPr>
          </a:p>
          <a:p>
            <a:pPr>
              <a:lnSpc>
                <a:spcPts val="2000"/>
              </a:lnSpc>
            </a:pPr>
            <a:endParaRPr lang="en-US" altLang="ja-JP" sz="2000" b="1" dirty="0">
              <a:solidFill>
                <a:schemeClr val="tx1"/>
              </a:solidFill>
              <a:latin typeface="+mn-ea"/>
            </a:endParaRPr>
          </a:p>
          <a:p>
            <a:r>
              <a:rPr lang="ja-JP" altLang="en-US" sz="2000" b="1" dirty="0">
                <a:solidFill>
                  <a:schemeClr val="tx1"/>
                </a:solidFill>
                <a:latin typeface="+mn-ea"/>
              </a:rPr>
              <a:t>〇活用ガイドの具体的な活用場面や方法を知りたい</a:t>
            </a:r>
            <a:r>
              <a:rPr lang="ja-JP" altLang="en-US" b="1" dirty="0">
                <a:solidFill>
                  <a:schemeClr val="tx1"/>
                </a:solidFill>
                <a:latin typeface="+mn-ea"/>
              </a:rPr>
              <a:t>→</a:t>
            </a:r>
            <a:r>
              <a:rPr lang="ja-JP" altLang="en-US" b="1" dirty="0">
                <a:solidFill>
                  <a:schemeClr val="tx1"/>
                </a:solidFill>
                <a:latin typeface="+mn-ea"/>
                <a:hlinkClick r:id="rId3" action="ppaction://hlinksldjump"/>
              </a:rPr>
              <a:t>具体的活用場面①</a:t>
            </a:r>
            <a:endParaRPr lang="ja-JP" altLang="en-US" b="1" dirty="0">
              <a:solidFill>
                <a:schemeClr val="tx1"/>
              </a:solidFill>
              <a:latin typeface="+mn-ea"/>
            </a:endParaRPr>
          </a:p>
          <a:p>
            <a:r>
              <a:rPr lang="ja-JP" altLang="en-US" dirty="0">
                <a:solidFill>
                  <a:schemeClr val="tx1"/>
                </a:solidFill>
                <a:latin typeface="+mn-ea"/>
              </a:rPr>
              <a:t>　</a:t>
            </a:r>
            <a:r>
              <a:rPr lang="ja-JP" altLang="en-US" sz="1700" dirty="0">
                <a:solidFill>
                  <a:schemeClr val="tx1"/>
                </a:solidFill>
                <a:latin typeface="+mn-ea"/>
              </a:rPr>
              <a:t>・自己観察書の自己目標の設定など、育成指標の活用場面や方法を伝えます。</a:t>
            </a:r>
            <a:endParaRPr lang="en-US" altLang="ja-JP" sz="1700" dirty="0">
              <a:solidFill>
                <a:schemeClr val="tx1"/>
              </a:solidFill>
              <a:latin typeface="+mn-ea"/>
            </a:endParaRPr>
          </a:p>
          <a:p>
            <a:pPr>
              <a:lnSpc>
                <a:spcPts val="2000"/>
              </a:lnSpc>
            </a:pPr>
            <a:endParaRPr lang="en-US" altLang="ja-JP" sz="2000" b="1" dirty="0">
              <a:solidFill>
                <a:schemeClr val="tx1"/>
              </a:solidFill>
              <a:latin typeface="+mn-ea"/>
            </a:endParaRPr>
          </a:p>
          <a:p>
            <a:r>
              <a:rPr lang="ja-JP" altLang="en-US" sz="2000" b="1" dirty="0">
                <a:solidFill>
                  <a:schemeClr val="tx1"/>
                </a:solidFill>
                <a:latin typeface="+mn-ea"/>
              </a:rPr>
              <a:t>〇研修履歴の活用の参考にしたい</a:t>
            </a:r>
            <a:r>
              <a:rPr lang="ja-JP" altLang="en-US" b="1" dirty="0">
                <a:solidFill>
                  <a:schemeClr val="tx1"/>
                </a:solidFill>
                <a:latin typeface="+mn-ea"/>
              </a:rPr>
              <a:t>→</a:t>
            </a:r>
            <a:r>
              <a:rPr lang="ja-JP" altLang="en-US" b="1" dirty="0">
                <a:solidFill>
                  <a:schemeClr val="tx1"/>
                </a:solidFill>
                <a:latin typeface="+mn-ea"/>
                <a:hlinkClick r:id="rId4" action="ppaction://hlinksldjump"/>
              </a:rPr>
              <a:t>具体的活用場面②</a:t>
            </a:r>
            <a:endParaRPr lang="en-US" altLang="ja-JP" b="1" dirty="0">
              <a:solidFill>
                <a:schemeClr val="tx1"/>
              </a:solidFill>
              <a:latin typeface="+mn-ea"/>
            </a:endParaRPr>
          </a:p>
          <a:p>
            <a:r>
              <a:rPr lang="ja-JP" altLang="en-US" dirty="0">
                <a:solidFill>
                  <a:schemeClr val="tx1"/>
                </a:solidFill>
                <a:latin typeface="+mn-ea"/>
              </a:rPr>
              <a:t>　</a:t>
            </a:r>
            <a:r>
              <a:rPr lang="ja-JP" altLang="en-US" sz="1700" dirty="0">
                <a:solidFill>
                  <a:schemeClr val="tx1"/>
                </a:solidFill>
                <a:latin typeface="+mn-ea"/>
              </a:rPr>
              <a:t>・研修履歴システムを活用した受講奨励について説明します。</a:t>
            </a:r>
            <a:endParaRPr kumimoji="1" lang="ja-JP" altLang="en-US" sz="1700" dirty="0">
              <a:latin typeface="+mn-ea"/>
            </a:endParaRPr>
          </a:p>
        </p:txBody>
      </p:sp>
      <p:sp>
        <p:nvSpPr>
          <p:cNvPr id="7" name="テキスト ボックス 6"/>
          <p:cNvSpPr txBox="1"/>
          <p:nvPr/>
        </p:nvSpPr>
        <p:spPr>
          <a:xfrm>
            <a:off x="214867" y="2803766"/>
            <a:ext cx="4003548" cy="461665"/>
          </a:xfrm>
          <a:prstGeom prst="rect">
            <a:avLst/>
          </a:prstGeom>
          <a:noFill/>
        </p:spPr>
        <p:txBody>
          <a:bodyPr wrap="square" rtlCol="0">
            <a:spAutoFit/>
          </a:bodyPr>
          <a:lstStyle/>
          <a:p>
            <a:r>
              <a:rPr kumimoji="1" lang="ja-JP" altLang="en-US" sz="2400" b="1" dirty="0">
                <a:solidFill>
                  <a:srgbClr val="FF0000"/>
                </a:solidFill>
                <a:latin typeface="ＭＳ ゴシック" panose="020B0609070205080204" pitchFamily="49" charset="-128"/>
                <a:ea typeface="ＭＳ ゴシック" panose="020B0609070205080204" pitchFamily="49" charset="-128"/>
              </a:rPr>
              <a:t>皆様の声にお答えします！</a:t>
            </a:r>
          </a:p>
        </p:txBody>
      </p:sp>
      <p:sp>
        <p:nvSpPr>
          <p:cNvPr id="17" name="テキスト ボックス 16"/>
          <p:cNvSpPr txBox="1"/>
          <p:nvPr/>
        </p:nvSpPr>
        <p:spPr>
          <a:xfrm>
            <a:off x="268224" y="1258573"/>
            <a:ext cx="8686800" cy="1508105"/>
          </a:xfrm>
          <a:prstGeom prst="rect">
            <a:avLst/>
          </a:prstGeom>
          <a:noFill/>
        </p:spPr>
        <p:txBody>
          <a:bodyPr wrap="square" rtlCol="0">
            <a:spAutoFit/>
          </a:bodyPr>
          <a:lstStyle/>
          <a:p>
            <a:pPr algn="just"/>
            <a:r>
              <a:rPr kumimoji="1" lang="ja-JP" altLang="en-US" sz="2000" b="1" dirty="0">
                <a:solidFill>
                  <a:schemeClr val="accent1">
                    <a:lumMod val="50000"/>
                  </a:schemeClr>
                </a:solidFill>
                <a:latin typeface="ＭＳ ゴシック" panose="020B0609070205080204" pitchFamily="49" charset="-128"/>
                <a:ea typeface="ＭＳ ゴシック" panose="020B0609070205080204" pitchFamily="49" charset="-128"/>
              </a:rPr>
              <a:t>　</a:t>
            </a:r>
            <a:r>
              <a:rPr kumimoji="1" lang="ja-JP" altLang="en-US" dirty="0">
                <a:latin typeface="ＭＳ ゴシック" panose="020B0609070205080204" pitchFamily="49" charset="-128"/>
                <a:ea typeface="ＭＳ ゴシック" panose="020B0609070205080204" pitchFamily="49" charset="-128"/>
              </a:rPr>
              <a:t>教員免許更新制の発展的解消など、昨今の教育事情の変化に対応するため、令和５年３月に「やまなし教員等育成指標」を改定しました。その過程で、育成指標の積極的な活用方法について御意見をいただきました。　</a:t>
            </a:r>
            <a:endParaRPr kumimoji="1" lang="en-US" altLang="ja-JP" dirty="0">
              <a:latin typeface="ＭＳ ゴシック" panose="020B0609070205080204" pitchFamily="49" charset="-128"/>
              <a:ea typeface="ＭＳ ゴシック" panose="020B0609070205080204" pitchFamily="49" charset="-128"/>
            </a:endParaRPr>
          </a:p>
          <a:p>
            <a:pPr algn="just"/>
            <a:r>
              <a:rPr kumimoji="1" lang="ja-JP" altLang="en-US" dirty="0">
                <a:latin typeface="ＭＳ ゴシック" panose="020B0609070205080204" pitchFamily="49" charset="-128"/>
                <a:ea typeface="ＭＳ ゴシック" panose="020B0609070205080204" pitchFamily="49" charset="-128"/>
              </a:rPr>
              <a:t>　そこで、皆様の声をもとに、育成指標の有効活用を目的とした</a:t>
            </a:r>
            <a:endParaRPr kumimoji="1" lang="en-US" altLang="ja-JP" dirty="0">
              <a:latin typeface="ＭＳ ゴシック" panose="020B0609070205080204" pitchFamily="49" charset="-128"/>
              <a:ea typeface="ＭＳ ゴシック" panose="020B0609070205080204" pitchFamily="49" charset="-128"/>
            </a:endParaRPr>
          </a:p>
          <a:p>
            <a:pPr algn="just"/>
            <a:r>
              <a:rPr kumimoji="1" lang="ja-JP" altLang="en-US" dirty="0">
                <a:latin typeface="ＭＳ ゴシック" panose="020B0609070205080204" pitchFamily="49" charset="-128"/>
                <a:ea typeface="ＭＳ ゴシック" panose="020B0609070205080204" pitchFamily="49" charset="-128"/>
              </a:rPr>
              <a:t>「活用ガイド」を作成しました。</a:t>
            </a:r>
          </a:p>
        </p:txBody>
      </p:sp>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32191" y="1938540"/>
            <a:ext cx="1141295" cy="1269880"/>
          </a:xfrm>
          <a:prstGeom prst="rect">
            <a:avLst/>
          </a:prstGeom>
        </p:spPr>
      </p:pic>
      <p:grpSp>
        <p:nvGrpSpPr>
          <p:cNvPr id="4" name="グループ化 3">
            <a:extLst>
              <a:ext uri="{FF2B5EF4-FFF2-40B4-BE49-F238E27FC236}">
                <a16:creationId xmlns:a16="http://schemas.microsoft.com/office/drawing/2014/main" id="{8E414545-9000-0028-BE10-BD1625ADD974}"/>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E760318B-B90E-4A60-B55B-9B261360DDA2}"/>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6CAD5750-EF77-E83F-1C4F-C2A64629F475}"/>
                  </a:ext>
                </a:extLst>
              </p:cNvPr>
              <p:cNvGrpSpPr/>
              <p:nvPr/>
            </p:nvGrpSpPr>
            <p:grpSpPr>
              <a:xfrm>
                <a:off x="150483" y="75115"/>
                <a:ext cx="6953733" cy="402824"/>
                <a:chOff x="9330690" y="4935897"/>
                <a:chExt cx="6953733" cy="402824"/>
              </a:xfrm>
            </p:grpSpPr>
            <p:sp>
              <p:nvSpPr>
                <p:cNvPr id="11" name="額縁 35">
                  <a:hlinkClick r:id="" action="ppaction://hlinkshowjump?jump=firstslide"/>
                  <a:extLst>
                    <a:ext uri="{FF2B5EF4-FFF2-40B4-BE49-F238E27FC236}">
                      <a16:creationId xmlns:a16="http://schemas.microsoft.com/office/drawing/2014/main" id="{9F7A1F41-8ADE-9A35-DDD3-0A550459ED05}"/>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36">
                  <a:hlinkClick r:id="rId6" action="ppaction://hlinksldjump"/>
                  <a:extLst>
                    <a:ext uri="{FF2B5EF4-FFF2-40B4-BE49-F238E27FC236}">
                      <a16:creationId xmlns:a16="http://schemas.microsoft.com/office/drawing/2014/main" id="{50A38C1E-46BA-792C-01DA-A8C5FB6C3048}"/>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37">
                  <a:hlinkClick r:id="rId2" action="ppaction://hlinksldjump"/>
                  <a:extLst>
                    <a:ext uri="{FF2B5EF4-FFF2-40B4-BE49-F238E27FC236}">
                      <a16:creationId xmlns:a16="http://schemas.microsoft.com/office/drawing/2014/main" id="{C4D467C8-9869-1B1C-37B9-BD441AE2F1EE}"/>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4" name="額縁 38">
                  <a:hlinkClick r:id="rId4" action="ppaction://hlinksldjump"/>
                  <a:extLst>
                    <a:ext uri="{FF2B5EF4-FFF2-40B4-BE49-F238E27FC236}">
                      <a16:creationId xmlns:a16="http://schemas.microsoft.com/office/drawing/2014/main" id="{5BE5E72A-03CF-5D9A-AE38-67435C735458}"/>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39">
                  <a:hlinkClick r:id="rId7" action="ppaction://hlinksldjump"/>
                  <a:extLst>
                    <a:ext uri="{FF2B5EF4-FFF2-40B4-BE49-F238E27FC236}">
                      <a16:creationId xmlns:a16="http://schemas.microsoft.com/office/drawing/2014/main" id="{7E2F53B5-D3BB-0F15-525D-CFF043720FF2}"/>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8" name="額縁 40">
                  <a:hlinkClick r:id="rId8"/>
                  <a:extLst>
                    <a:ext uri="{FF2B5EF4-FFF2-40B4-BE49-F238E27FC236}">
                      <a16:creationId xmlns:a16="http://schemas.microsoft.com/office/drawing/2014/main" id="{0EFBBD1D-0412-CF2D-D2C7-0FA96419BBF7}"/>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9" name="額縁 41">
                  <a:hlinkClick r:id="rId9" action="ppaction://hlinksldjump"/>
                  <a:extLst>
                    <a:ext uri="{FF2B5EF4-FFF2-40B4-BE49-F238E27FC236}">
                      <a16:creationId xmlns:a16="http://schemas.microsoft.com/office/drawing/2014/main" id="{DB0F8AD9-4BC9-D897-40C9-2EE0D672C413}"/>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0" name="額縁 34">
                <a:hlinkClick r:id="rId10" action="ppaction://hlinksldjump"/>
                <a:extLst>
                  <a:ext uri="{FF2B5EF4-FFF2-40B4-BE49-F238E27FC236}">
                    <a16:creationId xmlns:a16="http://schemas.microsoft.com/office/drawing/2014/main" id="{4EEE0769-701D-6534-096A-227B08C549C2}"/>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8" name="額縁 32">
              <a:hlinkClick r:id="rId11" action="ppaction://hlinksldjump"/>
              <a:extLst>
                <a:ext uri="{FF2B5EF4-FFF2-40B4-BE49-F238E27FC236}">
                  <a16:creationId xmlns:a16="http://schemas.microsoft.com/office/drawing/2014/main" id="{0DF28E55-9E92-D73D-C97D-23C7F0BB69D9}"/>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1478597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893148" y="694474"/>
            <a:ext cx="7346831" cy="668448"/>
          </a:xfrm>
        </p:spPr>
        <p:txBody>
          <a:bodyPr>
            <a:normAutofit/>
          </a:bodyPr>
          <a:lstStyle/>
          <a:p>
            <a:r>
              <a:rPr lang="ja-JP" altLang="en-US" sz="1800" b="1" dirty="0">
                <a:latin typeface="+mn-ea"/>
                <a:ea typeface="+mn-ea"/>
              </a:rPr>
              <a:t>校長として必要なマネジメント</a:t>
            </a:r>
            <a:r>
              <a:rPr lang="ja-JP" altLang="en-US" sz="3200" b="1" dirty="0">
                <a:latin typeface="+mn-ea"/>
                <a:ea typeface="+mn-ea"/>
              </a:rPr>
              <a:t>　</a:t>
            </a:r>
            <a:r>
              <a:rPr lang="ja-JP" altLang="en-US" sz="3600" b="1" dirty="0">
                <a:latin typeface="+mn-ea"/>
                <a:ea typeface="+mn-ea"/>
              </a:rPr>
              <a:t>経営方針の構築</a:t>
            </a:r>
            <a:endParaRPr lang="ja-JP" altLang="en-US" sz="3600" b="1" dirty="0">
              <a:solidFill>
                <a:srgbClr val="FF0000"/>
              </a:solidFill>
              <a:latin typeface="+mn-ea"/>
              <a:ea typeface="+mn-ea"/>
            </a:endParaRPr>
          </a:p>
        </p:txBody>
      </p:sp>
      <p:sp>
        <p:nvSpPr>
          <p:cNvPr id="9" name="正方形/長方形 8"/>
          <p:cNvSpPr/>
          <p:nvPr/>
        </p:nvSpPr>
        <p:spPr>
          <a:xfrm>
            <a:off x="250017" y="3670367"/>
            <a:ext cx="8574399" cy="1823576"/>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学校教育目標の策定</a:t>
            </a:r>
            <a:endParaRPr lang="en-US" altLang="ja-JP" sz="2200" b="1" dirty="0">
              <a:solidFill>
                <a:schemeClr val="accent5">
                  <a:lumMod val="75000"/>
                </a:schemeClr>
              </a:solidFill>
            </a:endParaRPr>
          </a:p>
          <a:p>
            <a:pPr marL="265106" indent="-265106" algn="just" fontAlgn="base">
              <a:lnSpc>
                <a:spcPts val="2200"/>
              </a:lnSpc>
            </a:pPr>
            <a:r>
              <a:rPr lang="ja-JP" altLang="en-US" sz="2000" dirty="0"/>
              <a:t>　　</a:t>
            </a:r>
            <a:r>
              <a:rPr lang="ja-JP" altLang="en-US" dirty="0"/>
              <a:t>社会が大きく変動する中、子供たちに求められる資質・能力も大きく変化している。</a:t>
            </a:r>
            <a:r>
              <a:rPr lang="en-US" altLang="ja-JP" dirty="0"/>
              <a:t>『</a:t>
            </a:r>
            <a:r>
              <a:rPr lang="ja-JP" altLang="en-US" dirty="0"/>
              <a:t>「令和の日本型学校教育」の構築を目指して～全ての子供たちの可能性を引き出す、個別最適な学びと、協働的な学びの実現～（答申）</a:t>
            </a:r>
            <a:r>
              <a:rPr lang="ja-JP" altLang="en-US" dirty="0">
                <a:latin typeface="+mn-ea"/>
              </a:rPr>
              <a:t>（</a:t>
            </a:r>
            <a:r>
              <a:rPr lang="en-US" altLang="ja-JP" dirty="0">
                <a:latin typeface="+mn-ea"/>
              </a:rPr>
              <a:t>R3.4.22</a:t>
            </a:r>
            <a:r>
              <a:rPr lang="ja-JP" altLang="en-US" dirty="0">
                <a:latin typeface="+mn-ea"/>
              </a:rPr>
              <a:t>更新）</a:t>
            </a:r>
            <a:r>
              <a:rPr lang="en-US" altLang="ja-JP" dirty="0">
                <a:latin typeface="+mn-ea"/>
              </a:rPr>
              <a:t>』</a:t>
            </a:r>
            <a:r>
              <a:rPr lang="ja-JP" altLang="en-US" dirty="0">
                <a:latin typeface="+mn-ea"/>
              </a:rPr>
              <a:t>にある、我が国の目指すべき教育の方向性等を踏まえ、各校の課題を分析し、学校教育目標を策定する。</a:t>
            </a:r>
            <a:endParaRPr lang="ja-JP" altLang="en-US" dirty="0">
              <a:latin typeface="游ゴシック" panose="020B0400000000000000" pitchFamily="50" charset="-128"/>
              <a:ea typeface="游ゴシック" panose="020B0400000000000000" pitchFamily="50" charset="-128"/>
            </a:endParaRPr>
          </a:p>
        </p:txBody>
      </p:sp>
      <p:sp>
        <p:nvSpPr>
          <p:cNvPr id="10" name="正方形/長方形 9"/>
          <p:cNvSpPr/>
          <p:nvPr/>
        </p:nvSpPr>
        <p:spPr>
          <a:xfrm>
            <a:off x="256405" y="5816094"/>
            <a:ext cx="8649478" cy="90538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200" b="1" dirty="0"/>
              <a:t>校長は、学校目標の具現化に向けて、中長期的な学校経営の方向性や構想などのビジョンを明確にすることが求められます。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20</a:t>
            </a:fld>
            <a:endParaRPr kumimoji="1" lang="ja-JP" altLang="en-US"/>
          </a:p>
        </p:txBody>
      </p:sp>
      <p:graphicFrame>
        <p:nvGraphicFramePr>
          <p:cNvPr id="18" name="表 17"/>
          <p:cNvGraphicFramePr>
            <a:graphicFrameLocks noGrp="1"/>
          </p:cNvGraphicFramePr>
          <p:nvPr>
            <p:extLst>
              <p:ext uri="{D42A27DB-BD31-4B8C-83A1-F6EECF244321}">
                <p14:modId xmlns:p14="http://schemas.microsoft.com/office/powerpoint/2010/main" val="2095282074"/>
              </p:ext>
            </p:extLst>
          </p:nvPr>
        </p:nvGraphicFramePr>
        <p:xfrm>
          <a:off x="171881" y="1343037"/>
          <a:ext cx="8808720" cy="1895921"/>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399699">
                <a:tc>
                  <a:txBody>
                    <a:bodyPr/>
                    <a:lstStyle/>
                    <a:p>
                      <a:pPr algn="ctr"/>
                      <a:r>
                        <a:rPr kumimoji="1" lang="ja-JP" altLang="en-US" sz="2400" b="1" dirty="0">
                          <a:solidFill>
                            <a:schemeClr val="tx1"/>
                          </a:solidFill>
                        </a:rPr>
                        <a:t>教育の管理</a:t>
                      </a:r>
                    </a:p>
                  </a:txBody>
                  <a:tcPr anchor="ctr">
                    <a:solidFill>
                      <a:srgbClr val="C4D79B"/>
                    </a:solidFill>
                  </a:tcPr>
                </a:tc>
                <a:extLst>
                  <a:ext uri="{0D108BD9-81ED-4DB2-BD59-A6C34878D82A}">
                    <a16:rowId xmlns:a16="http://schemas.microsoft.com/office/drawing/2014/main" val="3327616702"/>
                  </a:ext>
                </a:extLst>
              </a:tr>
              <a:tr h="399699">
                <a:tc>
                  <a:txBody>
                    <a:bodyPr/>
                    <a:lstStyle/>
                    <a:p>
                      <a:pPr algn="ctr"/>
                      <a:r>
                        <a:rPr kumimoji="1" lang="ja-JP" altLang="en-US" sz="2400" b="1" dirty="0">
                          <a:solidFill>
                            <a:schemeClr val="tx1"/>
                          </a:solidFill>
                        </a:rPr>
                        <a:t>経営方針の構築</a:t>
                      </a:r>
                    </a:p>
                  </a:txBody>
                  <a:tcPr anchor="ctr">
                    <a:solidFill>
                      <a:srgbClr val="EBF1DE"/>
                    </a:solidFill>
                  </a:tcPr>
                </a:tc>
                <a:extLst>
                  <a:ext uri="{0D108BD9-81ED-4DB2-BD59-A6C34878D82A}">
                    <a16:rowId xmlns:a16="http://schemas.microsoft.com/office/drawing/2014/main" val="985237687"/>
                  </a:ext>
                </a:extLst>
              </a:tr>
              <a:tr h="9815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学校の現状と課題を把握するとともに、国や県等の教育施策等を踏まえ、学校教育目標を策定している。</a:t>
                      </a:r>
                      <a:endParaRPr kumimoji="1" lang="ja-JP" altLang="en-US" sz="2400" b="1" dirty="0"/>
                    </a:p>
                  </a:txBody>
                  <a:tcPr anchor="ctr">
                    <a:solidFill>
                      <a:schemeClr val="bg1"/>
                    </a:solidFill>
                  </a:tcPr>
                </a:tc>
                <a:extLst>
                  <a:ext uri="{0D108BD9-81ED-4DB2-BD59-A6C34878D82A}">
                    <a16:rowId xmlns:a16="http://schemas.microsoft.com/office/drawing/2014/main" val="3508207710"/>
                  </a:ext>
                </a:extLst>
              </a:tr>
            </a:tbl>
          </a:graphicData>
        </a:graphic>
      </p:graphicFrame>
      <p:sp>
        <p:nvSpPr>
          <p:cNvPr id="19" name="テキスト ボックス 18"/>
          <p:cNvSpPr txBox="1"/>
          <p:nvPr/>
        </p:nvSpPr>
        <p:spPr>
          <a:xfrm>
            <a:off x="-80772" y="5415028"/>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0" name="テキスト ボックス 19"/>
          <p:cNvSpPr txBox="1"/>
          <p:nvPr/>
        </p:nvSpPr>
        <p:spPr>
          <a:xfrm>
            <a:off x="-80772" y="3348216"/>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7" name="図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8262" y="2768126"/>
            <a:ext cx="389021" cy="389021"/>
          </a:xfrm>
          <a:prstGeom prst="rect">
            <a:avLst/>
          </a:prstGeom>
        </p:spPr>
      </p:pic>
      <p:sp>
        <p:nvSpPr>
          <p:cNvPr id="4" name="テキスト ボックス 3">
            <a:hlinkClick r:id="rId3"/>
            <a:extLst>
              <a:ext uri="{FF2B5EF4-FFF2-40B4-BE49-F238E27FC236}">
                <a16:creationId xmlns:a16="http://schemas.microsoft.com/office/drawing/2014/main" id="{4AFAC1C4-FA49-D8B4-6BFD-453936CDA37C}"/>
              </a:ext>
            </a:extLst>
          </p:cNvPr>
          <p:cNvSpPr txBox="1"/>
          <p:nvPr/>
        </p:nvSpPr>
        <p:spPr>
          <a:xfrm>
            <a:off x="210075" y="1410322"/>
            <a:ext cx="8762044" cy="1822230"/>
          </a:xfrm>
          <a:prstGeom prst="rect">
            <a:avLst/>
          </a:prstGeom>
          <a:noFill/>
        </p:spPr>
        <p:txBody>
          <a:bodyPr wrap="square" rtlCol="0">
            <a:spAutoFit/>
          </a:bodyPr>
          <a:lstStyle/>
          <a:p>
            <a:endParaRPr kumimoji="1" lang="ja-JP" altLang="en-US" dirty="0"/>
          </a:p>
        </p:txBody>
      </p:sp>
      <p:grpSp>
        <p:nvGrpSpPr>
          <p:cNvPr id="5" name="グループ化 4">
            <a:extLst>
              <a:ext uri="{FF2B5EF4-FFF2-40B4-BE49-F238E27FC236}">
                <a16:creationId xmlns:a16="http://schemas.microsoft.com/office/drawing/2014/main" id="{122889C1-EF0E-D6E6-A3EC-B320482D087F}"/>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8BDC17BD-2C5F-CC6F-F9F7-06A4E15E7CA5}"/>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27A5D618-45D0-AB12-C6AB-9FD42D1B84EE}"/>
                  </a:ext>
                </a:extLst>
              </p:cNvPr>
              <p:cNvGrpSpPr/>
              <p:nvPr/>
            </p:nvGrpSpPr>
            <p:grpSpPr>
              <a:xfrm>
                <a:off x="150483" y="75115"/>
                <a:ext cx="6953733" cy="402824"/>
                <a:chOff x="9330690" y="4935897"/>
                <a:chExt cx="6953733" cy="402824"/>
              </a:xfrm>
            </p:grpSpPr>
            <p:sp>
              <p:nvSpPr>
                <p:cNvPr id="12" name="額縁 35">
                  <a:hlinkClick r:id="" action="ppaction://hlinkshowjump?jump=firstslide"/>
                  <a:extLst>
                    <a:ext uri="{FF2B5EF4-FFF2-40B4-BE49-F238E27FC236}">
                      <a16:creationId xmlns:a16="http://schemas.microsoft.com/office/drawing/2014/main" id="{485F0067-1EB1-9746-E364-D1E6765CD095}"/>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36">
                  <a:hlinkClick r:id="rId4" action="ppaction://hlinksldjump"/>
                  <a:extLst>
                    <a:ext uri="{FF2B5EF4-FFF2-40B4-BE49-F238E27FC236}">
                      <a16:creationId xmlns:a16="http://schemas.microsoft.com/office/drawing/2014/main" id="{83EF6AB6-645E-6685-46C8-668C1BDADBAB}"/>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37">
                  <a:hlinkClick r:id="rId5" action="ppaction://hlinksldjump"/>
                  <a:extLst>
                    <a:ext uri="{FF2B5EF4-FFF2-40B4-BE49-F238E27FC236}">
                      <a16:creationId xmlns:a16="http://schemas.microsoft.com/office/drawing/2014/main" id="{861D3787-4D20-EDDE-FB8B-CEEE51829197}"/>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38">
                  <a:hlinkClick r:id="rId6" action="ppaction://hlinksldjump"/>
                  <a:extLst>
                    <a:ext uri="{FF2B5EF4-FFF2-40B4-BE49-F238E27FC236}">
                      <a16:creationId xmlns:a16="http://schemas.microsoft.com/office/drawing/2014/main" id="{2197AAF6-0D12-EC94-7248-2496D09950D8}"/>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6" name="額縁 39">
                  <a:hlinkClick r:id="rId7" action="ppaction://hlinksldjump"/>
                  <a:extLst>
                    <a:ext uri="{FF2B5EF4-FFF2-40B4-BE49-F238E27FC236}">
                      <a16:creationId xmlns:a16="http://schemas.microsoft.com/office/drawing/2014/main" id="{299C9067-CF0C-8487-2BA1-138FCC6EE0BC}"/>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1" name="額縁 40">
                  <a:hlinkClick r:id="rId8"/>
                  <a:extLst>
                    <a:ext uri="{FF2B5EF4-FFF2-40B4-BE49-F238E27FC236}">
                      <a16:creationId xmlns:a16="http://schemas.microsoft.com/office/drawing/2014/main" id="{769DFCE5-0D0B-20A1-4E12-F7DDC981C9A7}"/>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41">
                  <a:hlinkClick r:id="rId9" action="ppaction://hlinksldjump"/>
                  <a:extLst>
                    <a:ext uri="{FF2B5EF4-FFF2-40B4-BE49-F238E27FC236}">
                      <a16:creationId xmlns:a16="http://schemas.microsoft.com/office/drawing/2014/main" id="{C872DF44-DE75-ECD4-1421-F8EC7F03BC2D}"/>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34">
                <a:hlinkClick r:id="rId10" action="ppaction://hlinksldjump"/>
                <a:extLst>
                  <a:ext uri="{FF2B5EF4-FFF2-40B4-BE49-F238E27FC236}">
                    <a16:creationId xmlns:a16="http://schemas.microsoft.com/office/drawing/2014/main" id="{05462AE3-2C8B-7D57-3F48-1F488D007915}"/>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2">
              <a:hlinkClick r:id="rId11" action="ppaction://hlinksldjump"/>
              <a:extLst>
                <a:ext uri="{FF2B5EF4-FFF2-40B4-BE49-F238E27FC236}">
                  <a16:creationId xmlns:a16="http://schemas.microsoft.com/office/drawing/2014/main" id="{6FDF91D5-3A92-03E0-D37A-C23416EB605D}"/>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2031245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907728" y="613476"/>
            <a:ext cx="7346831" cy="668448"/>
          </a:xfrm>
        </p:spPr>
        <p:txBody>
          <a:bodyPr>
            <a:normAutofit/>
          </a:bodyPr>
          <a:lstStyle/>
          <a:p>
            <a:r>
              <a:rPr lang="ja-JP" altLang="en-US" sz="1800" b="1" dirty="0">
                <a:latin typeface="+mn-ea"/>
                <a:ea typeface="+mn-ea"/>
              </a:rPr>
              <a:t>校長として必要なマネジメント</a:t>
            </a:r>
            <a:r>
              <a:rPr lang="ja-JP" altLang="en-US" sz="3200" b="1" dirty="0">
                <a:latin typeface="+mn-ea"/>
                <a:ea typeface="+mn-ea"/>
              </a:rPr>
              <a:t>　</a:t>
            </a:r>
            <a:r>
              <a:rPr lang="ja-JP" altLang="en-US" sz="3600" b="1" dirty="0">
                <a:latin typeface="+mn-ea"/>
                <a:ea typeface="+mn-ea"/>
              </a:rPr>
              <a:t>教育課程の編成</a:t>
            </a:r>
            <a:endParaRPr lang="ja-JP" altLang="en-US" sz="3600" b="1" dirty="0">
              <a:solidFill>
                <a:srgbClr val="FF0000"/>
              </a:solidFill>
              <a:latin typeface="+mn-ea"/>
              <a:ea typeface="+mn-ea"/>
            </a:endParaRPr>
          </a:p>
        </p:txBody>
      </p:sp>
      <p:sp>
        <p:nvSpPr>
          <p:cNvPr id="10" name="正方形/長方形 9"/>
          <p:cNvSpPr/>
          <p:nvPr/>
        </p:nvSpPr>
        <p:spPr>
          <a:xfrm>
            <a:off x="176784" y="5624196"/>
            <a:ext cx="8720344" cy="10972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200" b="1" dirty="0"/>
              <a:t>「社会に開かれた教育課程」を介して学校と地域が連携･協働することで、地域でどのような子供を育てるのかというビジョンを共有し、地域とともにある学校づくりを進めていくことが求められます。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21</a:t>
            </a:fld>
            <a:endParaRPr kumimoji="1" lang="ja-JP" altLang="en-US"/>
          </a:p>
        </p:txBody>
      </p:sp>
      <p:graphicFrame>
        <p:nvGraphicFramePr>
          <p:cNvPr id="18" name="表 17"/>
          <p:cNvGraphicFramePr>
            <a:graphicFrameLocks noGrp="1"/>
          </p:cNvGraphicFramePr>
          <p:nvPr>
            <p:extLst>
              <p:ext uri="{D42A27DB-BD31-4B8C-83A1-F6EECF244321}">
                <p14:modId xmlns:p14="http://schemas.microsoft.com/office/powerpoint/2010/main" val="3549691052"/>
              </p:ext>
            </p:extLst>
          </p:nvPr>
        </p:nvGraphicFramePr>
        <p:xfrm>
          <a:off x="176784" y="1287339"/>
          <a:ext cx="8808720" cy="1861434"/>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41136">
                <a:tc>
                  <a:txBody>
                    <a:bodyPr/>
                    <a:lstStyle/>
                    <a:p>
                      <a:pPr algn="ctr"/>
                      <a:r>
                        <a:rPr kumimoji="1" lang="ja-JP" altLang="en-US" sz="2400" b="1" dirty="0">
                          <a:solidFill>
                            <a:schemeClr val="tx1"/>
                          </a:solidFill>
                        </a:rPr>
                        <a:t>教育の管理</a:t>
                      </a:r>
                    </a:p>
                  </a:txBody>
                  <a:tcPr anchor="ctr">
                    <a:solidFill>
                      <a:srgbClr val="C4D79B"/>
                    </a:solidFill>
                  </a:tcPr>
                </a:tc>
                <a:extLst>
                  <a:ext uri="{0D108BD9-81ED-4DB2-BD59-A6C34878D82A}">
                    <a16:rowId xmlns:a16="http://schemas.microsoft.com/office/drawing/2014/main" val="3327616702"/>
                  </a:ext>
                </a:extLst>
              </a:tr>
              <a:tr h="441136">
                <a:tc>
                  <a:txBody>
                    <a:bodyPr/>
                    <a:lstStyle/>
                    <a:p>
                      <a:pPr algn="ctr"/>
                      <a:r>
                        <a:rPr kumimoji="1" lang="ja-JP" altLang="en-US" sz="2400" b="1" dirty="0">
                          <a:solidFill>
                            <a:schemeClr val="tx1"/>
                          </a:solidFill>
                        </a:rPr>
                        <a:t>教育課程の編成</a:t>
                      </a:r>
                    </a:p>
                  </a:txBody>
                  <a:tcPr anchor="ctr">
                    <a:solidFill>
                      <a:srgbClr val="EBF1DE"/>
                    </a:solidFill>
                  </a:tcPr>
                </a:tc>
                <a:extLst>
                  <a:ext uri="{0D108BD9-81ED-4DB2-BD59-A6C34878D82A}">
                    <a16:rowId xmlns:a16="http://schemas.microsoft.com/office/drawing/2014/main" val="985237687"/>
                  </a:ext>
                </a:extLst>
              </a:tr>
              <a:tr h="9470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学校教育目標の達成に向け、「社会に開かれた教育課程」を編成・実施している。</a:t>
                      </a:r>
                      <a:endParaRPr kumimoji="1" lang="ja-JP" altLang="en-US" sz="2400" dirty="0"/>
                    </a:p>
                  </a:txBody>
                  <a:tcPr anchor="ctr">
                    <a:solidFill>
                      <a:schemeClr val="bg1"/>
                    </a:solidFill>
                  </a:tcPr>
                </a:tc>
                <a:extLst>
                  <a:ext uri="{0D108BD9-81ED-4DB2-BD59-A6C34878D82A}">
                    <a16:rowId xmlns:a16="http://schemas.microsoft.com/office/drawing/2014/main" val="3508207710"/>
                  </a:ext>
                </a:extLst>
              </a:tr>
            </a:tbl>
          </a:graphicData>
        </a:graphic>
      </p:graphicFrame>
      <p:sp>
        <p:nvSpPr>
          <p:cNvPr id="19" name="テキスト ボックス 18"/>
          <p:cNvSpPr txBox="1"/>
          <p:nvPr/>
        </p:nvSpPr>
        <p:spPr>
          <a:xfrm>
            <a:off x="-80772" y="5254864"/>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0" name="テキスト ボックス 19"/>
          <p:cNvSpPr txBox="1"/>
          <p:nvPr/>
        </p:nvSpPr>
        <p:spPr>
          <a:xfrm>
            <a:off x="-80772" y="3209726"/>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103640" y="3520750"/>
            <a:ext cx="8866632" cy="1823576"/>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社会に開かれた教育課程</a:t>
            </a:r>
            <a:endParaRPr lang="en-US" altLang="ja-JP" sz="2200" b="1" dirty="0">
              <a:solidFill>
                <a:schemeClr val="accent5">
                  <a:lumMod val="75000"/>
                </a:schemeClr>
              </a:solidFill>
            </a:endParaRPr>
          </a:p>
          <a:p>
            <a:pPr marL="539750" indent="-539750" algn="just" fontAlgn="base">
              <a:lnSpc>
                <a:spcPts val="2200"/>
              </a:lnSpc>
            </a:pPr>
            <a:r>
              <a:rPr lang="ja-JP" altLang="en-US" sz="2200" dirty="0"/>
              <a:t>　</a:t>
            </a:r>
            <a:r>
              <a:rPr lang="ja-JP" altLang="en-US" dirty="0"/>
              <a:t>・よりよい学校教育を通じて よりよい社会を創るという目標を学校と社会とが共有</a:t>
            </a:r>
            <a:endParaRPr lang="en-US" altLang="ja-JP" dirty="0"/>
          </a:p>
          <a:p>
            <a:pPr marL="539750" indent="-539750" algn="just" fontAlgn="base">
              <a:lnSpc>
                <a:spcPts val="2200"/>
              </a:lnSpc>
            </a:pPr>
            <a:r>
              <a:rPr lang="ja-JP" altLang="en-US" dirty="0"/>
              <a:t>　・これからの社会を創り出していく子供たちに必要な資質･能力が何かを明らかにして学校教育で育成</a:t>
            </a:r>
            <a:endParaRPr lang="en-US" altLang="ja-JP" dirty="0"/>
          </a:p>
          <a:p>
            <a:pPr marL="265106" indent="-265106" algn="just" fontAlgn="base">
              <a:lnSpc>
                <a:spcPts val="2200"/>
              </a:lnSpc>
            </a:pPr>
            <a:r>
              <a:rPr lang="ja-JP" altLang="en-US" dirty="0"/>
              <a:t>　・地域と連携･協働しながら目指すべき学校教育を実現</a:t>
            </a:r>
            <a:r>
              <a:rPr lang="ja-JP" altLang="en-US" sz="2200" dirty="0"/>
              <a:t> </a:t>
            </a:r>
          </a:p>
        </p:txBody>
      </p:sp>
      <p:pic>
        <p:nvPicPr>
          <p:cNvPr id="21" name="図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5447" y="2663289"/>
            <a:ext cx="389021" cy="389021"/>
          </a:xfrm>
          <a:prstGeom prst="rect">
            <a:avLst/>
          </a:prstGeom>
        </p:spPr>
      </p:pic>
      <p:sp>
        <p:nvSpPr>
          <p:cNvPr id="4" name="テキスト ボックス 3">
            <a:hlinkClick r:id="rId3"/>
            <a:extLst>
              <a:ext uri="{FF2B5EF4-FFF2-40B4-BE49-F238E27FC236}">
                <a16:creationId xmlns:a16="http://schemas.microsoft.com/office/drawing/2014/main" id="{7A238E99-53B8-632E-3F7D-70F1ECD09E0C}"/>
              </a:ext>
            </a:extLst>
          </p:cNvPr>
          <p:cNvSpPr txBox="1"/>
          <p:nvPr/>
        </p:nvSpPr>
        <p:spPr>
          <a:xfrm>
            <a:off x="190978" y="1317371"/>
            <a:ext cx="8762044" cy="1822230"/>
          </a:xfrm>
          <a:prstGeom prst="rect">
            <a:avLst/>
          </a:prstGeom>
          <a:noFill/>
        </p:spPr>
        <p:txBody>
          <a:bodyPr wrap="square" rtlCol="0">
            <a:spAutoFit/>
          </a:bodyPr>
          <a:lstStyle/>
          <a:p>
            <a:endParaRPr kumimoji="1" lang="ja-JP" altLang="en-US" dirty="0"/>
          </a:p>
        </p:txBody>
      </p:sp>
      <p:grpSp>
        <p:nvGrpSpPr>
          <p:cNvPr id="5" name="グループ化 4">
            <a:extLst>
              <a:ext uri="{FF2B5EF4-FFF2-40B4-BE49-F238E27FC236}">
                <a16:creationId xmlns:a16="http://schemas.microsoft.com/office/drawing/2014/main" id="{C8929BEB-A253-8636-FFC9-A29E222B3B9A}"/>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572DDDEC-B878-2C1B-20FC-F294DC67F8F0}"/>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9C3EEE75-77B2-DCE8-BF31-58EB5FDF316D}"/>
                  </a:ext>
                </a:extLst>
              </p:cNvPr>
              <p:cNvGrpSpPr/>
              <p:nvPr/>
            </p:nvGrpSpPr>
            <p:grpSpPr>
              <a:xfrm>
                <a:off x="150483" y="75115"/>
                <a:ext cx="6953733" cy="402824"/>
                <a:chOff x="9330690" y="4935897"/>
                <a:chExt cx="6953733" cy="402824"/>
              </a:xfrm>
            </p:grpSpPr>
            <p:sp>
              <p:nvSpPr>
                <p:cNvPr id="11" name="額縁 35">
                  <a:hlinkClick r:id="" action="ppaction://hlinkshowjump?jump=firstslide"/>
                  <a:extLst>
                    <a:ext uri="{FF2B5EF4-FFF2-40B4-BE49-F238E27FC236}">
                      <a16:creationId xmlns:a16="http://schemas.microsoft.com/office/drawing/2014/main" id="{C84CE3E1-4F29-BD9F-8EA4-AFDFFB5A6031}"/>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36">
                  <a:hlinkClick r:id="rId4" action="ppaction://hlinksldjump"/>
                  <a:extLst>
                    <a:ext uri="{FF2B5EF4-FFF2-40B4-BE49-F238E27FC236}">
                      <a16:creationId xmlns:a16="http://schemas.microsoft.com/office/drawing/2014/main" id="{EB4DA3D9-7281-779A-5DE2-E49371DA31FD}"/>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37">
                  <a:hlinkClick r:id="rId5" action="ppaction://hlinksldjump"/>
                  <a:extLst>
                    <a:ext uri="{FF2B5EF4-FFF2-40B4-BE49-F238E27FC236}">
                      <a16:creationId xmlns:a16="http://schemas.microsoft.com/office/drawing/2014/main" id="{1AE777E8-A128-4AD5-1325-092837D0BFAE}"/>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4" name="額縁 38">
                  <a:hlinkClick r:id="rId6" action="ppaction://hlinksldjump"/>
                  <a:extLst>
                    <a:ext uri="{FF2B5EF4-FFF2-40B4-BE49-F238E27FC236}">
                      <a16:creationId xmlns:a16="http://schemas.microsoft.com/office/drawing/2014/main" id="{5E8D7A2B-D7F6-03C3-9F43-D89423A9C41B}"/>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39">
                  <a:hlinkClick r:id="rId7" action="ppaction://hlinksldjump"/>
                  <a:extLst>
                    <a:ext uri="{FF2B5EF4-FFF2-40B4-BE49-F238E27FC236}">
                      <a16:creationId xmlns:a16="http://schemas.microsoft.com/office/drawing/2014/main" id="{C877A3B1-901E-D590-8977-AF2F253FCB2D}"/>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7" name="額縁 40">
                  <a:hlinkClick r:id="rId8"/>
                  <a:extLst>
                    <a:ext uri="{FF2B5EF4-FFF2-40B4-BE49-F238E27FC236}">
                      <a16:creationId xmlns:a16="http://schemas.microsoft.com/office/drawing/2014/main" id="{43874B9D-29BD-377F-D2A5-01BBE74F8656}"/>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41">
                  <a:hlinkClick r:id="rId9" action="ppaction://hlinksldjump"/>
                  <a:extLst>
                    <a:ext uri="{FF2B5EF4-FFF2-40B4-BE49-F238E27FC236}">
                      <a16:creationId xmlns:a16="http://schemas.microsoft.com/office/drawing/2014/main" id="{B4B94ACB-2910-1325-387A-ED5DC4D8CE4F}"/>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9" name="額縁 34">
                <a:hlinkClick r:id="rId10" action="ppaction://hlinksldjump"/>
                <a:extLst>
                  <a:ext uri="{FF2B5EF4-FFF2-40B4-BE49-F238E27FC236}">
                    <a16:creationId xmlns:a16="http://schemas.microsoft.com/office/drawing/2014/main" id="{D7887F1E-E49D-AC2F-F464-FB41E134936B}"/>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2">
              <a:hlinkClick r:id="rId11" action="ppaction://hlinksldjump"/>
              <a:extLst>
                <a:ext uri="{FF2B5EF4-FFF2-40B4-BE49-F238E27FC236}">
                  <a16:creationId xmlns:a16="http://schemas.microsoft.com/office/drawing/2014/main" id="{D0CE1778-1906-7235-109F-94679AFAC67C}"/>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1581302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863801" y="648718"/>
            <a:ext cx="7346831" cy="668448"/>
          </a:xfrm>
        </p:spPr>
        <p:txBody>
          <a:bodyPr>
            <a:normAutofit/>
          </a:bodyPr>
          <a:lstStyle/>
          <a:p>
            <a:r>
              <a:rPr lang="ja-JP" altLang="en-US" sz="1800" b="1" dirty="0">
                <a:latin typeface="+mn-ea"/>
                <a:ea typeface="+mn-ea"/>
              </a:rPr>
              <a:t>校長として必要なマネジメント</a:t>
            </a:r>
            <a:r>
              <a:rPr lang="ja-JP" altLang="en-US" sz="3200" b="1" dirty="0">
                <a:latin typeface="+mn-ea"/>
                <a:ea typeface="+mn-ea"/>
              </a:rPr>
              <a:t>　</a:t>
            </a:r>
            <a:r>
              <a:rPr lang="ja-JP" altLang="en-US" sz="3600" b="1" dirty="0">
                <a:latin typeface="+mn-ea"/>
                <a:ea typeface="+mn-ea"/>
              </a:rPr>
              <a:t>学校評価・改善</a:t>
            </a:r>
            <a:endParaRPr lang="ja-JP" altLang="en-US" sz="3600" b="1" dirty="0">
              <a:solidFill>
                <a:srgbClr val="FF0000"/>
              </a:solidFill>
              <a:latin typeface="+mn-ea"/>
              <a:ea typeface="+mn-ea"/>
            </a:endParaRPr>
          </a:p>
        </p:txBody>
      </p:sp>
      <p:sp>
        <p:nvSpPr>
          <p:cNvPr id="9" name="正方形/長方形 8"/>
          <p:cNvSpPr/>
          <p:nvPr/>
        </p:nvSpPr>
        <p:spPr>
          <a:xfrm>
            <a:off x="270034" y="3205054"/>
            <a:ext cx="8601457" cy="2105705"/>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学校評価について</a:t>
            </a:r>
            <a:endParaRPr lang="en-US" altLang="ja-JP" sz="2200" b="1" dirty="0">
              <a:solidFill>
                <a:schemeClr val="accent5">
                  <a:lumMod val="75000"/>
                </a:schemeClr>
              </a:solidFill>
            </a:endParaRPr>
          </a:p>
          <a:p>
            <a:pPr marL="271463" indent="-179388" algn="just" latinLnBrk="1">
              <a:lnSpc>
                <a:spcPts val="2200"/>
              </a:lnSpc>
            </a:pPr>
            <a:r>
              <a:rPr lang="ja-JP" altLang="en-US" dirty="0"/>
              <a:t>・自校の教育活動や学校運営について目標を設定し、その達成状況等について評価することにより、組織的・継続的な改善を図る。</a:t>
            </a:r>
          </a:p>
          <a:p>
            <a:pPr marL="265113" indent="-173038" algn="just" latinLnBrk="1">
              <a:lnSpc>
                <a:spcPts val="2200"/>
              </a:lnSpc>
            </a:pPr>
            <a:r>
              <a:rPr lang="ja-JP" altLang="en-US" dirty="0"/>
              <a:t>・自己評価及び学校関係者評価の実施と結果公表により、説明責任を果たし、学校･家庭･地域の連携協力による学校づくりを進める。</a:t>
            </a:r>
            <a:endParaRPr lang="en-US" altLang="ja-JP" dirty="0"/>
          </a:p>
          <a:p>
            <a:pPr marL="265113" indent="-173038" algn="just" latinLnBrk="1">
              <a:lnSpc>
                <a:spcPts val="2200"/>
              </a:lnSpc>
            </a:pPr>
            <a:r>
              <a:rPr lang="ja-JP" altLang="en-US" dirty="0"/>
              <a:t>・各学校の設置者等が、学校評価の結果に応じて、改善措置を講じることにより、一定水準の教育の質を保証し、その向上を図る。</a:t>
            </a:r>
          </a:p>
        </p:txBody>
      </p:sp>
      <p:sp>
        <p:nvSpPr>
          <p:cNvPr id="10" name="正方形/長方形 9"/>
          <p:cNvSpPr/>
          <p:nvPr/>
        </p:nvSpPr>
        <p:spPr>
          <a:xfrm>
            <a:off x="223249" y="5624196"/>
            <a:ext cx="8649478" cy="10972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200" b="1" dirty="0"/>
              <a:t>学校評価の取組を通じて、学校として組織的・重点的に取り組むべきことは何かを把握し、学校全体として教育活動の充実・改善に取り組むことが求められます。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22</a:t>
            </a:fld>
            <a:endParaRPr kumimoji="1" lang="ja-JP" altLang="en-US" dirty="0"/>
          </a:p>
        </p:txBody>
      </p:sp>
      <p:graphicFrame>
        <p:nvGraphicFramePr>
          <p:cNvPr id="18" name="表 17"/>
          <p:cNvGraphicFramePr>
            <a:graphicFrameLocks noGrp="1"/>
          </p:cNvGraphicFramePr>
          <p:nvPr>
            <p:extLst>
              <p:ext uri="{D42A27DB-BD31-4B8C-83A1-F6EECF244321}">
                <p14:modId xmlns:p14="http://schemas.microsoft.com/office/powerpoint/2010/main" val="2998986432"/>
              </p:ext>
            </p:extLst>
          </p:nvPr>
        </p:nvGraphicFramePr>
        <p:xfrm>
          <a:off x="166403" y="1272685"/>
          <a:ext cx="8808720" cy="1566292"/>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25088">
                <a:tc>
                  <a:txBody>
                    <a:bodyPr/>
                    <a:lstStyle/>
                    <a:p>
                      <a:pPr algn="ctr"/>
                      <a:r>
                        <a:rPr kumimoji="1" lang="ja-JP" altLang="en-US" sz="2400" b="1" dirty="0">
                          <a:solidFill>
                            <a:schemeClr val="tx1"/>
                          </a:solidFill>
                        </a:rPr>
                        <a:t>教育の管理</a:t>
                      </a:r>
                    </a:p>
                  </a:txBody>
                  <a:tcPr anchor="ctr">
                    <a:solidFill>
                      <a:srgbClr val="C4D79B"/>
                    </a:solidFill>
                  </a:tcPr>
                </a:tc>
                <a:extLst>
                  <a:ext uri="{0D108BD9-81ED-4DB2-BD59-A6C34878D82A}">
                    <a16:rowId xmlns:a16="http://schemas.microsoft.com/office/drawing/2014/main" val="3327616702"/>
                  </a:ext>
                </a:extLst>
              </a:tr>
              <a:tr h="425088">
                <a:tc>
                  <a:txBody>
                    <a:bodyPr/>
                    <a:lstStyle/>
                    <a:p>
                      <a:pPr algn="ctr"/>
                      <a:r>
                        <a:rPr kumimoji="1" lang="ja-JP" altLang="en-US" sz="2400" b="1" dirty="0">
                          <a:solidFill>
                            <a:schemeClr val="tx1"/>
                          </a:solidFill>
                        </a:rPr>
                        <a:t>学校評価・改善</a:t>
                      </a:r>
                    </a:p>
                  </a:txBody>
                  <a:tcPr anchor="ctr">
                    <a:solidFill>
                      <a:srgbClr val="EBF1DE"/>
                    </a:solidFill>
                  </a:tcPr>
                </a:tc>
                <a:extLst>
                  <a:ext uri="{0D108BD9-81ED-4DB2-BD59-A6C34878D82A}">
                    <a16:rowId xmlns:a16="http://schemas.microsoft.com/office/drawing/2014/main" val="985237687"/>
                  </a:ext>
                </a:extLst>
              </a:tr>
              <a:tr h="6518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baseline="0" dirty="0"/>
                        <a:t> </a:t>
                      </a:r>
                      <a:r>
                        <a:rPr lang="ja-JP" altLang="en-US" sz="2400" b="1" dirty="0"/>
                        <a:t>学校評価等を適切に活用し、自校の教育活動を改善している。</a:t>
                      </a:r>
                      <a:endParaRPr kumimoji="1" lang="ja-JP" altLang="en-US" sz="2400" dirty="0"/>
                    </a:p>
                  </a:txBody>
                  <a:tcPr anchor="ctr">
                    <a:solidFill>
                      <a:schemeClr val="bg1"/>
                    </a:solidFill>
                  </a:tcPr>
                </a:tc>
                <a:extLst>
                  <a:ext uri="{0D108BD9-81ED-4DB2-BD59-A6C34878D82A}">
                    <a16:rowId xmlns:a16="http://schemas.microsoft.com/office/drawing/2014/main" val="3508207710"/>
                  </a:ext>
                </a:extLst>
              </a:tr>
            </a:tbl>
          </a:graphicData>
        </a:graphic>
      </p:graphicFrame>
      <p:sp>
        <p:nvSpPr>
          <p:cNvPr id="19" name="テキスト ボックス 18"/>
          <p:cNvSpPr txBox="1"/>
          <p:nvPr/>
        </p:nvSpPr>
        <p:spPr>
          <a:xfrm>
            <a:off x="-80772" y="5254864"/>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0" name="テキスト ボックス 19"/>
          <p:cNvSpPr txBox="1"/>
          <p:nvPr/>
        </p:nvSpPr>
        <p:spPr>
          <a:xfrm>
            <a:off x="-80772" y="2879664"/>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7" name="図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0014" y="2375265"/>
            <a:ext cx="389021" cy="389021"/>
          </a:xfrm>
          <a:prstGeom prst="rect">
            <a:avLst/>
          </a:prstGeom>
        </p:spPr>
      </p:pic>
      <p:sp>
        <p:nvSpPr>
          <p:cNvPr id="4" name="テキスト ボックス 3">
            <a:hlinkClick r:id="rId3"/>
            <a:extLst>
              <a:ext uri="{FF2B5EF4-FFF2-40B4-BE49-F238E27FC236}">
                <a16:creationId xmlns:a16="http://schemas.microsoft.com/office/drawing/2014/main" id="{5A909882-6991-D061-43F1-1E5C37F6EC57}"/>
              </a:ext>
            </a:extLst>
          </p:cNvPr>
          <p:cNvSpPr txBox="1"/>
          <p:nvPr/>
        </p:nvSpPr>
        <p:spPr>
          <a:xfrm>
            <a:off x="189739" y="1272685"/>
            <a:ext cx="8785383" cy="1566292"/>
          </a:xfrm>
          <a:prstGeom prst="rect">
            <a:avLst/>
          </a:prstGeom>
          <a:noFill/>
        </p:spPr>
        <p:txBody>
          <a:bodyPr wrap="square" rtlCol="0">
            <a:spAutoFit/>
          </a:bodyPr>
          <a:lstStyle/>
          <a:p>
            <a:endParaRPr kumimoji="1" lang="ja-JP" altLang="en-US" dirty="0"/>
          </a:p>
        </p:txBody>
      </p:sp>
      <p:grpSp>
        <p:nvGrpSpPr>
          <p:cNvPr id="5" name="グループ化 4">
            <a:extLst>
              <a:ext uri="{FF2B5EF4-FFF2-40B4-BE49-F238E27FC236}">
                <a16:creationId xmlns:a16="http://schemas.microsoft.com/office/drawing/2014/main" id="{C6BBCA2E-7657-C2EF-695A-02B45E4EBA97}"/>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6985CA1B-9C27-B708-ACF3-30F427DEEC49}"/>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EDA116D7-1168-94F9-9782-4BB1B137D1A0}"/>
                  </a:ext>
                </a:extLst>
              </p:cNvPr>
              <p:cNvGrpSpPr/>
              <p:nvPr/>
            </p:nvGrpSpPr>
            <p:grpSpPr>
              <a:xfrm>
                <a:off x="150483" y="75115"/>
                <a:ext cx="6953733" cy="402824"/>
                <a:chOff x="9330690" y="4935897"/>
                <a:chExt cx="6953733" cy="402824"/>
              </a:xfrm>
            </p:grpSpPr>
            <p:sp>
              <p:nvSpPr>
                <p:cNvPr id="12" name="額縁 35">
                  <a:hlinkClick r:id="" action="ppaction://hlinkshowjump?jump=firstslide"/>
                  <a:extLst>
                    <a:ext uri="{FF2B5EF4-FFF2-40B4-BE49-F238E27FC236}">
                      <a16:creationId xmlns:a16="http://schemas.microsoft.com/office/drawing/2014/main" id="{11AD1D73-E07E-5ADD-E836-B110070BDD87}"/>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36">
                  <a:hlinkClick r:id="rId4" action="ppaction://hlinksldjump"/>
                  <a:extLst>
                    <a:ext uri="{FF2B5EF4-FFF2-40B4-BE49-F238E27FC236}">
                      <a16:creationId xmlns:a16="http://schemas.microsoft.com/office/drawing/2014/main" id="{A1198A4D-032A-79AD-3DCA-1A2E419EAB97}"/>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37">
                  <a:hlinkClick r:id="rId5" action="ppaction://hlinksldjump"/>
                  <a:extLst>
                    <a:ext uri="{FF2B5EF4-FFF2-40B4-BE49-F238E27FC236}">
                      <a16:creationId xmlns:a16="http://schemas.microsoft.com/office/drawing/2014/main" id="{F27644D1-B9E3-4208-3F25-75732E4D1BD6}"/>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38">
                  <a:hlinkClick r:id="rId6" action="ppaction://hlinksldjump"/>
                  <a:extLst>
                    <a:ext uri="{FF2B5EF4-FFF2-40B4-BE49-F238E27FC236}">
                      <a16:creationId xmlns:a16="http://schemas.microsoft.com/office/drawing/2014/main" id="{8D7BA375-3C7A-3EF4-0C0A-787ED800710A}"/>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6" name="額縁 39">
                  <a:hlinkClick r:id="rId7" action="ppaction://hlinksldjump"/>
                  <a:extLst>
                    <a:ext uri="{FF2B5EF4-FFF2-40B4-BE49-F238E27FC236}">
                      <a16:creationId xmlns:a16="http://schemas.microsoft.com/office/drawing/2014/main" id="{56F49453-EBC0-E6C2-4D0A-5756C2075A50}"/>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1" name="額縁 40">
                  <a:hlinkClick r:id="rId8"/>
                  <a:extLst>
                    <a:ext uri="{FF2B5EF4-FFF2-40B4-BE49-F238E27FC236}">
                      <a16:creationId xmlns:a16="http://schemas.microsoft.com/office/drawing/2014/main" id="{3E8FC95B-B85B-189B-D4CB-3CE242DF4883}"/>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41">
                  <a:hlinkClick r:id="rId9" action="ppaction://hlinksldjump"/>
                  <a:extLst>
                    <a:ext uri="{FF2B5EF4-FFF2-40B4-BE49-F238E27FC236}">
                      <a16:creationId xmlns:a16="http://schemas.microsoft.com/office/drawing/2014/main" id="{2F8BB043-3C5E-648D-1DEC-A6FCA003C901}"/>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34">
                <a:hlinkClick r:id="rId10" action="ppaction://hlinksldjump"/>
                <a:extLst>
                  <a:ext uri="{FF2B5EF4-FFF2-40B4-BE49-F238E27FC236}">
                    <a16:creationId xmlns:a16="http://schemas.microsoft.com/office/drawing/2014/main" id="{C2C07E63-BE55-6F6A-CC21-4D0D246C31F1}"/>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2">
              <a:hlinkClick r:id="rId11" action="ppaction://hlinksldjump"/>
              <a:extLst>
                <a:ext uri="{FF2B5EF4-FFF2-40B4-BE49-F238E27FC236}">
                  <a16:creationId xmlns:a16="http://schemas.microsoft.com/office/drawing/2014/main" id="{7F658011-EC10-8C53-70E2-F76DDBC49D0F}"/>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2169131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863801" y="672129"/>
            <a:ext cx="7346831" cy="668448"/>
          </a:xfrm>
        </p:spPr>
        <p:txBody>
          <a:bodyPr>
            <a:normAutofit/>
          </a:bodyPr>
          <a:lstStyle/>
          <a:p>
            <a:r>
              <a:rPr lang="ja-JP" altLang="en-US" sz="1800" b="1" dirty="0">
                <a:latin typeface="+mn-ea"/>
                <a:ea typeface="+mn-ea"/>
              </a:rPr>
              <a:t>校長として必要なマネジメント</a:t>
            </a:r>
            <a:r>
              <a:rPr lang="ja-JP" altLang="en-US" sz="3200" b="1" dirty="0">
                <a:latin typeface="+mn-ea"/>
                <a:ea typeface="+mn-ea"/>
              </a:rPr>
              <a:t>　</a:t>
            </a:r>
            <a:r>
              <a:rPr lang="ja-JP" altLang="en-US" sz="3600" b="1" dirty="0">
                <a:latin typeface="+mn-ea"/>
                <a:ea typeface="+mn-ea"/>
              </a:rPr>
              <a:t>人材育成</a:t>
            </a:r>
            <a:endParaRPr lang="ja-JP" altLang="en-US" sz="3600" b="1" dirty="0">
              <a:solidFill>
                <a:srgbClr val="FF0000"/>
              </a:solidFill>
              <a:latin typeface="+mn-ea"/>
              <a:ea typeface="+mn-ea"/>
            </a:endParaRPr>
          </a:p>
        </p:txBody>
      </p:sp>
      <p:sp>
        <p:nvSpPr>
          <p:cNvPr id="9" name="正方形/長方形 8"/>
          <p:cNvSpPr/>
          <p:nvPr/>
        </p:nvSpPr>
        <p:spPr>
          <a:xfrm>
            <a:off x="256405" y="3744142"/>
            <a:ext cx="8729099" cy="1541448"/>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「やまなし教員等育成指標」の活用</a:t>
            </a:r>
            <a:endParaRPr lang="en-US" altLang="ja-JP" sz="2200" b="1" dirty="0">
              <a:solidFill>
                <a:schemeClr val="accent5">
                  <a:lumMod val="75000"/>
                </a:schemeClr>
              </a:solidFill>
            </a:endParaRPr>
          </a:p>
          <a:p>
            <a:pPr marL="271463" indent="-177800" algn="just" fontAlgn="base">
              <a:lnSpc>
                <a:spcPts val="2200"/>
              </a:lnSpc>
            </a:pPr>
            <a:r>
              <a:rPr lang="ja-JP" altLang="en-US" dirty="0"/>
              <a:t>・人材育成の重要な鍵は、教員自らの力 で「育つ･成長する」職場であるかということ。</a:t>
            </a:r>
            <a:endParaRPr lang="en-US" altLang="ja-JP" dirty="0"/>
          </a:p>
          <a:p>
            <a:pPr marL="271463" indent="-177800" algn="just" fontAlgn="base">
              <a:lnSpc>
                <a:spcPts val="2200"/>
              </a:lnSpc>
            </a:pPr>
            <a:r>
              <a:rPr lang="ja-JP" altLang="en-US" dirty="0"/>
              <a:t>・管理職は、面談等の機会を活用し、「やまなし教員等育成指標」を示しながら、自律的な成長を促すよう助言 </a:t>
            </a:r>
          </a:p>
        </p:txBody>
      </p:sp>
      <p:sp>
        <p:nvSpPr>
          <p:cNvPr id="10" name="正方形/長方形 9"/>
          <p:cNvSpPr/>
          <p:nvPr/>
        </p:nvSpPr>
        <p:spPr>
          <a:xfrm>
            <a:off x="256405" y="5624196"/>
            <a:ext cx="8649478" cy="10972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200" b="1" dirty="0"/>
              <a:t>やまなし教員等育成指標を活用した指導・助言や適切な人事評価、研修や</a:t>
            </a:r>
            <a:r>
              <a:rPr lang="en-US" altLang="ja-JP" sz="2200" b="1" dirty="0"/>
              <a:t>OJT</a:t>
            </a:r>
            <a:r>
              <a:rPr lang="ja-JP" altLang="en-US" sz="2200" b="1" dirty="0"/>
              <a:t>の推進を通じて、教員自らの自律的な成長を促す人材育成が求められます。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23</a:t>
            </a:fld>
            <a:endParaRPr kumimoji="1" lang="ja-JP" altLang="en-US"/>
          </a:p>
        </p:txBody>
      </p:sp>
      <p:graphicFrame>
        <p:nvGraphicFramePr>
          <p:cNvPr id="18" name="表 17"/>
          <p:cNvGraphicFramePr>
            <a:graphicFrameLocks noGrp="1"/>
          </p:cNvGraphicFramePr>
          <p:nvPr>
            <p:extLst>
              <p:ext uri="{D42A27DB-BD31-4B8C-83A1-F6EECF244321}">
                <p14:modId xmlns:p14="http://schemas.microsoft.com/office/powerpoint/2010/main" val="4191139909"/>
              </p:ext>
            </p:extLst>
          </p:nvPr>
        </p:nvGraphicFramePr>
        <p:xfrm>
          <a:off x="150483" y="1368321"/>
          <a:ext cx="8808720" cy="1895921"/>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399699">
                <a:tc>
                  <a:txBody>
                    <a:bodyPr/>
                    <a:lstStyle/>
                    <a:p>
                      <a:pPr algn="ctr"/>
                      <a:r>
                        <a:rPr kumimoji="1" lang="ja-JP" altLang="en-US" sz="2400" b="1" dirty="0">
                          <a:solidFill>
                            <a:schemeClr val="tx1"/>
                          </a:solidFill>
                        </a:rPr>
                        <a:t>教職員の管理</a:t>
                      </a:r>
                    </a:p>
                  </a:txBody>
                  <a:tcPr anchor="ctr">
                    <a:solidFill>
                      <a:srgbClr val="C4D79B"/>
                    </a:solidFill>
                  </a:tcPr>
                </a:tc>
                <a:extLst>
                  <a:ext uri="{0D108BD9-81ED-4DB2-BD59-A6C34878D82A}">
                    <a16:rowId xmlns:a16="http://schemas.microsoft.com/office/drawing/2014/main" val="3327616702"/>
                  </a:ext>
                </a:extLst>
              </a:tr>
              <a:tr h="399699">
                <a:tc>
                  <a:txBody>
                    <a:bodyPr/>
                    <a:lstStyle/>
                    <a:p>
                      <a:pPr algn="ctr"/>
                      <a:r>
                        <a:rPr kumimoji="1" lang="ja-JP" altLang="en-US" sz="2400" b="1" dirty="0">
                          <a:solidFill>
                            <a:schemeClr val="tx1"/>
                          </a:solidFill>
                        </a:rPr>
                        <a:t>人材育成</a:t>
                      </a:r>
                    </a:p>
                  </a:txBody>
                  <a:tcPr anchor="ctr">
                    <a:solidFill>
                      <a:srgbClr val="EBF1DE"/>
                    </a:solidFill>
                  </a:tcPr>
                </a:tc>
                <a:extLst>
                  <a:ext uri="{0D108BD9-81ED-4DB2-BD59-A6C34878D82A}">
                    <a16:rowId xmlns:a16="http://schemas.microsoft.com/office/drawing/2014/main" val="985237687"/>
                  </a:ext>
                </a:extLst>
              </a:tr>
              <a:tr h="9815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教職員一人一人の資質能力とキャリアステージについて指導・助言し、自律的な成長を支援している。</a:t>
                      </a:r>
                      <a:endParaRPr kumimoji="1" lang="ja-JP" altLang="en-US" sz="2400" dirty="0"/>
                    </a:p>
                  </a:txBody>
                  <a:tcPr anchor="ctr">
                    <a:solidFill>
                      <a:schemeClr val="bg1"/>
                    </a:solidFill>
                  </a:tcPr>
                </a:tc>
                <a:extLst>
                  <a:ext uri="{0D108BD9-81ED-4DB2-BD59-A6C34878D82A}">
                    <a16:rowId xmlns:a16="http://schemas.microsoft.com/office/drawing/2014/main" val="3508207710"/>
                  </a:ext>
                </a:extLst>
              </a:tr>
            </a:tbl>
          </a:graphicData>
        </a:graphic>
      </p:graphicFrame>
      <p:sp>
        <p:nvSpPr>
          <p:cNvPr id="19" name="テキスト ボックス 18"/>
          <p:cNvSpPr txBox="1"/>
          <p:nvPr/>
        </p:nvSpPr>
        <p:spPr>
          <a:xfrm>
            <a:off x="-80772" y="5254864"/>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0" name="テキスト ボックス 19"/>
          <p:cNvSpPr txBox="1"/>
          <p:nvPr/>
        </p:nvSpPr>
        <p:spPr>
          <a:xfrm>
            <a:off x="-80772" y="3374810"/>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7" name="図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0560" y="2777188"/>
            <a:ext cx="389021" cy="389021"/>
          </a:xfrm>
          <a:prstGeom prst="rect">
            <a:avLst/>
          </a:prstGeom>
        </p:spPr>
      </p:pic>
      <p:sp>
        <p:nvSpPr>
          <p:cNvPr id="4" name="テキスト ボックス 3">
            <a:hlinkClick r:id="rId3"/>
            <a:extLst>
              <a:ext uri="{FF2B5EF4-FFF2-40B4-BE49-F238E27FC236}">
                <a16:creationId xmlns:a16="http://schemas.microsoft.com/office/drawing/2014/main" id="{35D90E35-EA53-497E-5E27-62FD82C5F8A1}"/>
              </a:ext>
            </a:extLst>
          </p:cNvPr>
          <p:cNvSpPr txBox="1"/>
          <p:nvPr/>
        </p:nvSpPr>
        <p:spPr>
          <a:xfrm>
            <a:off x="210075" y="1410322"/>
            <a:ext cx="8762044" cy="1822230"/>
          </a:xfrm>
          <a:prstGeom prst="rect">
            <a:avLst/>
          </a:prstGeom>
          <a:noFill/>
        </p:spPr>
        <p:txBody>
          <a:bodyPr wrap="square" rtlCol="0">
            <a:spAutoFit/>
          </a:bodyPr>
          <a:lstStyle/>
          <a:p>
            <a:endParaRPr kumimoji="1" lang="ja-JP" altLang="en-US" dirty="0"/>
          </a:p>
        </p:txBody>
      </p:sp>
      <p:grpSp>
        <p:nvGrpSpPr>
          <p:cNvPr id="5" name="グループ化 4">
            <a:extLst>
              <a:ext uri="{FF2B5EF4-FFF2-40B4-BE49-F238E27FC236}">
                <a16:creationId xmlns:a16="http://schemas.microsoft.com/office/drawing/2014/main" id="{445CAD40-0F81-37A6-C691-E93E9CA18D99}"/>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2139A8DD-DE42-0739-1978-334728598127}"/>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1993ACCC-582D-4158-F15F-DAE9E3472624}"/>
                  </a:ext>
                </a:extLst>
              </p:cNvPr>
              <p:cNvGrpSpPr/>
              <p:nvPr/>
            </p:nvGrpSpPr>
            <p:grpSpPr>
              <a:xfrm>
                <a:off x="150483" y="75115"/>
                <a:ext cx="6953733" cy="402824"/>
                <a:chOff x="9330690" y="4935897"/>
                <a:chExt cx="6953733" cy="402824"/>
              </a:xfrm>
            </p:grpSpPr>
            <p:sp>
              <p:nvSpPr>
                <p:cNvPr id="12" name="額縁 35">
                  <a:hlinkClick r:id="" action="ppaction://hlinkshowjump?jump=firstslide"/>
                  <a:extLst>
                    <a:ext uri="{FF2B5EF4-FFF2-40B4-BE49-F238E27FC236}">
                      <a16:creationId xmlns:a16="http://schemas.microsoft.com/office/drawing/2014/main" id="{866D32C9-B650-E687-941C-9EAB59D42A83}"/>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36">
                  <a:hlinkClick r:id="rId4" action="ppaction://hlinksldjump"/>
                  <a:extLst>
                    <a:ext uri="{FF2B5EF4-FFF2-40B4-BE49-F238E27FC236}">
                      <a16:creationId xmlns:a16="http://schemas.microsoft.com/office/drawing/2014/main" id="{BA3E15F7-A14A-0145-ED46-E3D3B91FC605}"/>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37">
                  <a:hlinkClick r:id="rId5" action="ppaction://hlinksldjump"/>
                  <a:extLst>
                    <a:ext uri="{FF2B5EF4-FFF2-40B4-BE49-F238E27FC236}">
                      <a16:creationId xmlns:a16="http://schemas.microsoft.com/office/drawing/2014/main" id="{C06667DB-DC5C-5DC4-9E3C-F7929D97D137}"/>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38">
                  <a:hlinkClick r:id="rId6" action="ppaction://hlinksldjump"/>
                  <a:extLst>
                    <a:ext uri="{FF2B5EF4-FFF2-40B4-BE49-F238E27FC236}">
                      <a16:creationId xmlns:a16="http://schemas.microsoft.com/office/drawing/2014/main" id="{1BFD5EE5-5378-46DC-101C-622938DB6DFA}"/>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6" name="額縁 39">
                  <a:hlinkClick r:id="rId7" action="ppaction://hlinksldjump"/>
                  <a:extLst>
                    <a:ext uri="{FF2B5EF4-FFF2-40B4-BE49-F238E27FC236}">
                      <a16:creationId xmlns:a16="http://schemas.microsoft.com/office/drawing/2014/main" id="{564D0974-CF7B-C586-C4DF-561E70886FE7}"/>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1" name="額縁 40">
                  <a:hlinkClick r:id="rId8"/>
                  <a:extLst>
                    <a:ext uri="{FF2B5EF4-FFF2-40B4-BE49-F238E27FC236}">
                      <a16:creationId xmlns:a16="http://schemas.microsoft.com/office/drawing/2014/main" id="{D5D22F75-FC59-94F7-893B-1E4D315AE8B0}"/>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41">
                  <a:hlinkClick r:id="rId9" action="ppaction://hlinksldjump"/>
                  <a:extLst>
                    <a:ext uri="{FF2B5EF4-FFF2-40B4-BE49-F238E27FC236}">
                      <a16:creationId xmlns:a16="http://schemas.microsoft.com/office/drawing/2014/main" id="{FE9168BF-5073-0C4A-335F-38F93BE06E68}"/>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34">
                <a:hlinkClick r:id="rId10" action="ppaction://hlinksldjump"/>
                <a:extLst>
                  <a:ext uri="{FF2B5EF4-FFF2-40B4-BE49-F238E27FC236}">
                    <a16:creationId xmlns:a16="http://schemas.microsoft.com/office/drawing/2014/main" id="{34671AD8-4FFE-710A-3860-A5FFDC365B1C}"/>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2">
              <a:hlinkClick r:id="rId11" action="ppaction://hlinksldjump"/>
              <a:extLst>
                <a:ext uri="{FF2B5EF4-FFF2-40B4-BE49-F238E27FC236}">
                  <a16:creationId xmlns:a16="http://schemas.microsoft.com/office/drawing/2014/main" id="{9B569F05-5F44-D5F3-BF21-D85E667735A9}"/>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2084479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863801" y="662103"/>
            <a:ext cx="7346831" cy="668448"/>
          </a:xfrm>
        </p:spPr>
        <p:txBody>
          <a:bodyPr>
            <a:normAutofit/>
          </a:bodyPr>
          <a:lstStyle/>
          <a:p>
            <a:r>
              <a:rPr lang="ja-JP" altLang="en-US" sz="1800" b="1" dirty="0">
                <a:latin typeface="+mn-ea"/>
                <a:ea typeface="+mn-ea"/>
              </a:rPr>
              <a:t>校長として必要なマネジメント</a:t>
            </a:r>
            <a:r>
              <a:rPr lang="ja-JP" altLang="en-US" sz="3200" b="1" dirty="0">
                <a:latin typeface="+mn-ea"/>
                <a:ea typeface="+mn-ea"/>
              </a:rPr>
              <a:t>　</a:t>
            </a:r>
            <a:r>
              <a:rPr lang="ja-JP" altLang="en-US" sz="3600" b="1" dirty="0">
                <a:latin typeface="+mn-ea"/>
                <a:ea typeface="+mn-ea"/>
              </a:rPr>
              <a:t>研修</a:t>
            </a:r>
            <a:endParaRPr lang="ja-JP" altLang="en-US" sz="3600" b="1" dirty="0">
              <a:solidFill>
                <a:srgbClr val="FF0000"/>
              </a:solidFill>
              <a:latin typeface="+mn-ea"/>
              <a:ea typeface="+mn-ea"/>
            </a:endParaRPr>
          </a:p>
        </p:txBody>
      </p:sp>
      <p:sp>
        <p:nvSpPr>
          <p:cNvPr id="9" name="正方形/長方形 8"/>
          <p:cNvSpPr/>
          <p:nvPr/>
        </p:nvSpPr>
        <p:spPr>
          <a:xfrm>
            <a:off x="176784" y="3880129"/>
            <a:ext cx="8695943" cy="1358642"/>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研修履歴の活用</a:t>
            </a:r>
            <a:endParaRPr lang="en-US" altLang="ja-JP" sz="2200" b="1" dirty="0">
              <a:solidFill>
                <a:schemeClr val="accent5">
                  <a:lumMod val="75000"/>
                </a:schemeClr>
              </a:solidFill>
            </a:endParaRPr>
          </a:p>
          <a:p>
            <a:pPr marL="177800" algn="just" fontAlgn="base">
              <a:lnSpc>
                <a:spcPts val="2500"/>
              </a:lnSpc>
            </a:pPr>
            <a:r>
              <a:rPr lang="ja-JP" altLang="en-US" sz="2200" dirty="0"/>
              <a:t>　</a:t>
            </a:r>
            <a:r>
              <a:rPr lang="ja-JP" altLang="en-US" dirty="0"/>
              <a:t>新たな教師の学びの姿の実現に向け、研修履歴を活用した指導・助言の実効性を高めるためにも、管理職のマネジメントの下で、協働的な職場づくりや学び合いの校内文化の醸成による研修推進体制の充実が一層重要</a:t>
            </a:r>
          </a:p>
        </p:txBody>
      </p:sp>
      <p:sp>
        <p:nvSpPr>
          <p:cNvPr id="10" name="正方形/長方形 9"/>
          <p:cNvSpPr/>
          <p:nvPr/>
        </p:nvSpPr>
        <p:spPr>
          <a:xfrm>
            <a:off x="256405" y="5624196"/>
            <a:ext cx="8649478" cy="10972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200" b="1" dirty="0"/>
              <a:t>研修履歴を活用した対話に基づく受講奨励の実効性を高めるためにも、校長のリーダーシップの下、校内の研究推進体制を構築し、教職員の主体的な研修が求められます。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24</a:t>
            </a:fld>
            <a:endParaRPr kumimoji="1" lang="ja-JP" altLang="en-US"/>
          </a:p>
        </p:txBody>
      </p:sp>
      <p:graphicFrame>
        <p:nvGraphicFramePr>
          <p:cNvPr id="18" name="表 17"/>
          <p:cNvGraphicFramePr>
            <a:graphicFrameLocks noGrp="1"/>
          </p:cNvGraphicFramePr>
          <p:nvPr>
            <p:extLst>
              <p:ext uri="{D42A27DB-BD31-4B8C-83A1-F6EECF244321}">
                <p14:modId xmlns:p14="http://schemas.microsoft.com/office/powerpoint/2010/main" val="1282141216"/>
              </p:ext>
            </p:extLst>
          </p:nvPr>
        </p:nvGraphicFramePr>
        <p:xfrm>
          <a:off x="176784" y="1361957"/>
          <a:ext cx="8808720" cy="2103120"/>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399699">
                <a:tc>
                  <a:txBody>
                    <a:bodyPr/>
                    <a:lstStyle/>
                    <a:p>
                      <a:pPr algn="ctr"/>
                      <a:r>
                        <a:rPr kumimoji="1" lang="ja-JP" altLang="en-US" sz="2400" b="1" dirty="0">
                          <a:solidFill>
                            <a:schemeClr val="tx1"/>
                          </a:solidFill>
                        </a:rPr>
                        <a:t>教職員の管理</a:t>
                      </a:r>
                    </a:p>
                  </a:txBody>
                  <a:tcPr anchor="ctr">
                    <a:solidFill>
                      <a:srgbClr val="C4D79B"/>
                    </a:solidFill>
                  </a:tcPr>
                </a:tc>
                <a:extLst>
                  <a:ext uri="{0D108BD9-81ED-4DB2-BD59-A6C34878D82A}">
                    <a16:rowId xmlns:a16="http://schemas.microsoft.com/office/drawing/2014/main" val="3327616702"/>
                  </a:ext>
                </a:extLst>
              </a:tr>
              <a:tr h="399699">
                <a:tc>
                  <a:txBody>
                    <a:bodyPr/>
                    <a:lstStyle/>
                    <a:p>
                      <a:pPr algn="ctr"/>
                      <a:r>
                        <a:rPr kumimoji="1" lang="ja-JP" altLang="en-US" sz="2400" b="1" dirty="0">
                          <a:solidFill>
                            <a:schemeClr val="tx1"/>
                          </a:solidFill>
                        </a:rPr>
                        <a:t>研　修</a:t>
                      </a:r>
                    </a:p>
                  </a:txBody>
                  <a:tcPr anchor="ctr">
                    <a:solidFill>
                      <a:srgbClr val="EBF1DE"/>
                    </a:solidFill>
                  </a:tcPr>
                </a:tc>
                <a:extLst>
                  <a:ext uri="{0D108BD9-81ED-4DB2-BD59-A6C34878D82A}">
                    <a16:rowId xmlns:a16="http://schemas.microsoft.com/office/drawing/2014/main" val="985237687"/>
                  </a:ext>
                </a:extLst>
              </a:tr>
              <a:tr h="9815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教職員が主体的に学び続けることができる体制を構築し、校内研修や校内研究を活性化させるとともに、研修履歴を活用して教職員の資質能力の向上について指導・助言している。</a:t>
                      </a:r>
                      <a:endParaRPr kumimoji="1" lang="ja-JP" altLang="en-US" sz="2400" dirty="0"/>
                    </a:p>
                  </a:txBody>
                  <a:tcPr anchor="ctr">
                    <a:solidFill>
                      <a:schemeClr val="bg1"/>
                    </a:solidFill>
                  </a:tcPr>
                </a:tc>
                <a:extLst>
                  <a:ext uri="{0D108BD9-81ED-4DB2-BD59-A6C34878D82A}">
                    <a16:rowId xmlns:a16="http://schemas.microsoft.com/office/drawing/2014/main" val="3508207710"/>
                  </a:ext>
                </a:extLst>
              </a:tr>
            </a:tbl>
          </a:graphicData>
        </a:graphic>
      </p:graphicFrame>
      <p:sp>
        <p:nvSpPr>
          <p:cNvPr id="19" name="テキスト ボックス 18"/>
          <p:cNvSpPr txBox="1"/>
          <p:nvPr/>
        </p:nvSpPr>
        <p:spPr>
          <a:xfrm>
            <a:off x="-80772" y="5254864"/>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0" name="テキスト ボックス 19"/>
          <p:cNvSpPr txBox="1"/>
          <p:nvPr/>
        </p:nvSpPr>
        <p:spPr>
          <a:xfrm>
            <a:off x="-80772" y="351079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7" name="図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3706" y="3008120"/>
            <a:ext cx="389021" cy="389021"/>
          </a:xfrm>
          <a:prstGeom prst="rect">
            <a:avLst/>
          </a:prstGeom>
        </p:spPr>
      </p:pic>
      <p:sp>
        <p:nvSpPr>
          <p:cNvPr id="4" name="テキスト ボックス 3">
            <a:hlinkClick r:id="rId3"/>
            <a:extLst>
              <a:ext uri="{FF2B5EF4-FFF2-40B4-BE49-F238E27FC236}">
                <a16:creationId xmlns:a16="http://schemas.microsoft.com/office/drawing/2014/main" id="{3DEEED01-1B5A-794D-3FBD-C5E4CF1BFDA8}"/>
              </a:ext>
            </a:extLst>
          </p:cNvPr>
          <p:cNvSpPr txBox="1"/>
          <p:nvPr/>
        </p:nvSpPr>
        <p:spPr>
          <a:xfrm>
            <a:off x="210075" y="1410322"/>
            <a:ext cx="8757141" cy="2018678"/>
          </a:xfrm>
          <a:prstGeom prst="rect">
            <a:avLst/>
          </a:prstGeom>
          <a:noFill/>
        </p:spPr>
        <p:txBody>
          <a:bodyPr wrap="square" rtlCol="0">
            <a:spAutoFit/>
          </a:bodyPr>
          <a:lstStyle/>
          <a:p>
            <a:endParaRPr kumimoji="1" lang="ja-JP" altLang="en-US" dirty="0"/>
          </a:p>
        </p:txBody>
      </p:sp>
      <p:grpSp>
        <p:nvGrpSpPr>
          <p:cNvPr id="5" name="グループ化 4">
            <a:extLst>
              <a:ext uri="{FF2B5EF4-FFF2-40B4-BE49-F238E27FC236}">
                <a16:creationId xmlns:a16="http://schemas.microsoft.com/office/drawing/2014/main" id="{9DA2B9DA-A024-E4B3-4B19-E3E6F9C2F1A5}"/>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17DDAA72-D792-9235-5E7B-48A556ECBC29}"/>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B9D5278A-6806-5F01-FBF5-913D0AFC6F39}"/>
                  </a:ext>
                </a:extLst>
              </p:cNvPr>
              <p:cNvGrpSpPr/>
              <p:nvPr/>
            </p:nvGrpSpPr>
            <p:grpSpPr>
              <a:xfrm>
                <a:off x="150483" y="75115"/>
                <a:ext cx="6953733" cy="402824"/>
                <a:chOff x="9330690" y="4935897"/>
                <a:chExt cx="6953733" cy="402824"/>
              </a:xfrm>
            </p:grpSpPr>
            <p:sp>
              <p:nvSpPr>
                <p:cNvPr id="12" name="額縁 35">
                  <a:hlinkClick r:id="" action="ppaction://hlinkshowjump?jump=firstslide"/>
                  <a:extLst>
                    <a:ext uri="{FF2B5EF4-FFF2-40B4-BE49-F238E27FC236}">
                      <a16:creationId xmlns:a16="http://schemas.microsoft.com/office/drawing/2014/main" id="{7B355A15-263B-D479-5003-FB02075E412F}"/>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36">
                  <a:hlinkClick r:id="rId4" action="ppaction://hlinksldjump"/>
                  <a:extLst>
                    <a:ext uri="{FF2B5EF4-FFF2-40B4-BE49-F238E27FC236}">
                      <a16:creationId xmlns:a16="http://schemas.microsoft.com/office/drawing/2014/main" id="{DFB11390-988C-F272-973D-600243F98B1E}"/>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37">
                  <a:hlinkClick r:id="rId5" action="ppaction://hlinksldjump"/>
                  <a:extLst>
                    <a:ext uri="{FF2B5EF4-FFF2-40B4-BE49-F238E27FC236}">
                      <a16:creationId xmlns:a16="http://schemas.microsoft.com/office/drawing/2014/main" id="{D87D2D50-3431-DEFE-EFD6-DDB5504B6C3C}"/>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38">
                  <a:hlinkClick r:id="rId6" action="ppaction://hlinksldjump"/>
                  <a:extLst>
                    <a:ext uri="{FF2B5EF4-FFF2-40B4-BE49-F238E27FC236}">
                      <a16:creationId xmlns:a16="http://schemas.microsoft.com/office/drawing/2014/main" id="{89FE9295-B44F-B89A-9AB6-B77864A31625}"/>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6" name="額縁 39">
                  <a:hlinkClick r:id="rId7" action="ppaction://hlinksldjump"/>
                  <a:extLst>
                    <a:ext uri="{FF2B5EF4-FFF2-40B4-BE49-F238E27FC236}">
                      <a16:creationId xmlns:a16="http://schemas.microsoft.com/office/drawing/2014/main" id="{359A8670-B286-663D-DC33-0377A829EA6E}"/>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1" name="額縁 40">
                  <a:hlinkClick r:id="rId8"/>
                  <a:extLst>
                    <a:ext uri="{FF2B5EF4-FFF2-40B4-BE49-F238E27FC236}">
                      <a16:creationId xmlns:a16="http://schemas.microsoft.com/office/drawing/2014/main" id="{F4F76ACD-70E4-B73B-2742-3B3A8066A706}"/>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41">
                  <a:hlinkClick r:id="rId9" action="ppaction://hlinksldjump"/>
                  <a:extLst>
                    <a:ext uri="{FF2B5EF4-FFF2-40B4-BE49-F238E27FC236}">
                      <a16:creationId xmlns:a16="http://schemas.microsoft.com/office/drawing/2014/main" id="{B7C451DB-45BF-3114-8806-825ADF7CA4D4}"/>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34">
                <a:hlinkClick r:id="rId10" action="ppaction://hlinksldjump"/>
                <a:extLst>
                  <a:ext uri="{FF2B5EF4-FFF2-40B4-BE49-F238E27FC236}">
                    <a16:creationId xmlns:a16="http://schemas.microsoft.com/office/drawing/2014/main" id="{206EE896-D8A2-7EB3-7847-89D9B5478DA8}"/>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2">
              <a:hlinkClick r:id="rId11" action="ppaction://hlinksldjump"/>
              <a:extLst>
                <a:ext uri="{FF2B5EF4-FFF2-40B4-BE49-F238E27FC236}">
                  <a16:creationId xmlns:a16="http://schemas.microsoft.com/office/drawing/2014/main" id="{FEA20175-D4CB-6670-C0EA-F2849748510D}"/>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872077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863801" y="673609"/>
            <a:ext cx="7346831" cy="668448"/>
          </a:xfrm>
        </p:spPr>
        <p:txBody>
          <a:bodyPr>
            <a:normAutofit/>
          </a:bodyPr>
          <a:lstStyle/>
          <a:p>
            <a:r>
              <a:rPr lang="ja-JP" altLang="en-US" sz="1800" b="1" dirty="0">
                <a:latin typeface="+mn-ea"/>
                <a:ea typeface="+mn-ea"/>
              </a:rPr>
              <a:t>校長として必要なマネジメント</a:t>
            </a:r>
            <a:r>
              <a:rPr lang="ja-JP" altLang="en-US" sz="3200" b="1" dirty="0">
                <a:latin typeface="+mn-ea"/>
                <a:ea typeface="+mn-ea"/>
              </a:rPr>
              <a:t>　</a:t>
            </a:r>
            <a:r>
              <a:rPr lang="ja-JP" altLang="en-US" sz="3600" b="1" dirty="0">
                <a:latin typeface="+mn-ea"/>
                <a:ea typeface="+mn-ea"/>
              </a:rPr>
              <a:t>管理・監督</a:t>
            </a:r>
            <a:endParaRPr lang="ja-JP" altLang="en-US" sz="3600" b="1" dirty="0">
              <a:solidFill>
                <a:srgbClr val="FF0000"/>
              </a:solidFill>
              <a:latin typeface="+mn-ea"/>
              <a:ea typeface="+mn-ea"/>
            </a:endParaRPr>
          </a:p>
        </p:txBody>
      </p:sp>
      <p:sp>
        <p:nvSpPr>
          <p:cNvPr id="9" name="正方形/長方形 8"/>
          <p:cNvSpPr/>
          <p:nvPr/>
        </p:nvSpPr>
        <p:spPr>
          <a:xfrm>
            <a:off x="121601" y="3873627"/>
            <a:ext cx="8785499" cy="1541448"/>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学校の管理・監督</a:t>
            </a:r>
            <a:endParaRPr lang="en-US" altLang="ja-JP" sz="2200" b="1" dirty="0">
              <a:solidFill>
                <a:schemeClr val="accent5">
                  <a:lumMod val="75000"/>
                </a:schemeClr>
              </a:solidFill>
            </a:endParaRPr>
          </a:p>
          <a:p>
            <a:pPr marL="93663" algn="just" fontAlgn="base">
              <a:lnSpc>
                <a:spcPts val="2200"/>
              </a:lnSpc>
            </a:pPr>
            <a:r>
              <a:rPr lang="ja-JP" altLang="en-US" sz="2200" dirty="0"/>
              <a:t>　</a:t>
            </a:r>
            <a:r>
              <a:rPr lang="ja-JP" altLang="en-US" dirty="0"/>
              <a:t>校長は、教育公務員としての信頼が損なわれないように職員を管理・監督し、必要に応じて適切に指導・助言、指示・命令する。特に、依然として長時間勤務者が多い状況から、校長は、職員の勤務時間外における業務の内容やその時間数を適正に把握するなど、適切に管理する責務が一層重要となっている。</a:t>
            </a:r>
          </a:p>
        </p:txBody>
      </p:sp>
      <p:sp>
        <p:nvSpPr>
          <p:cNvPr id="10" name="正方形/長方形 9"/>
          <p:cNvSpPr/>
          <p:nvPr/>
        </p:nvSpPr>
        <p:spPr>
          <a:xfrm>
            <a:off x="256405" y="5697292"/>
            <a:ext cx="8649478" cy="102418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200" b="1" dirty="0"/>
              <a:t>校長は、職員の適切な勤務時間管理とともに、長時間勤務の改善のため、業務の平準化等マネジメントが一層求められています。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25</a:t>
            </a:fld>
            <a:endParaRPr kumimoji="1" lang="ja-JP" altLang="en-US"/>
          </a:p>
        </p:txBody>
      </p:sp>
      <p:graphicFrame>
        <p:nvGraphicFramePr>
          <p:cNvPr id="18" name="表 17"/>
          <p:cNvGraphicFramePr>
            <a:graphicFrameLocks noGrp="1"/>
          </p:cNvGraphicFramePr>
          <p:nvPr>
            <p:extLst>
              <p:ext uri="{D42A27DB-BD31-4B8C-83A1-F6EECF244321}">
                <p14:modId xmlns:p14="http://schemas.microsoft.com/office/powerpoint/2010/main" val="1957613338"/>
              </p:ext>
            </p:extLst>
          </p:nvPr>
        </p:nvGraphicFramePr>
        <p:xfrm>
          <a:off x="178689" y="1342986"/>
          <a:ext cx="8808720" cy="2103120"/>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02035">
                <a:tc>
                  <a:txBody>
                    <a:bodyPr/>
                    <a:lstStyle/>
                    <a:p>
                      <a:pPr algn="ctr"/>
                      <a:r>
                        <a:rPr kumimoji="1" lang="ja-JP" altLang="en-US" sz="2400" b="1" dirty="0">
                          <a:solidFill>
                            <a:schemeClr val="tx1"/>
                          </a:solidFill>
                        </a:rPr>
                        <a:t>教育の管理</a:t>
                      </a:r>
                    </a:p>
                  </a:txBody>
                  <a:tcPr anchor="ctr">
                    <a:solidFill>
                      <a:srgbClr val="C4D79B"/>
                    </a:solidFill>
                  </a:tcPr>
                </a:tc>
                <a:extLst>
                  <a:ext uri="{0D108BD9-81ED-4DB2-BD59-A6C34878D82A}">
                    <a16:rowId xmlns:a16="http://schemas.microsoft.com/office/drawing/2014/main" val="3327616702"/>
                  </a:ext>
                </a:extLst>
              </a:tr>
              <a:tr h="402035">
                <a:tc>
                  <a:txBody>
                    <a:bodyPr/>
                    <a:lstStyle/>
                    <a:p>
                      <a:pPr algn="ctr"/>
                      <a:r>
                        <a:rPr kumimoji="1" lang="ja-JP" altLang="en-US" sz="2400" b="1" dirty="0">
                          <a:solidFill>
                            <a:schemeClr val="tx1"/>
                          </a:solidFill>
                        </a:rPr>
                        <a:t>管理・監督</a:t>
                      </a:r>
                    </a:p>
                  </a:txBody>
                  <a:tcPr anchor="ctr">
                    <a:solidFill>
                      <a:srgbClr val="EBF1DE"/>
                    </a:solidFill>
                  </a:tcPr>
                </a:tc>
                <a:extLst>
                  <a:ext uri="{0D108BD9-81ED-4DB2-BD59-A6C34878D82A}">
                    <a16:rowId xmlns:a16="http://schemas.microsoft.com/office/drawing/2014/main" val="985237687"/>
                  </a:ext>
                </a:extLst>
              </a:tr>
              <a:tr h="863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働き方改革を積極的に推進するとともに、教職員の勤務状況と心身の健康状態等を的確に把握し、職務及び身分の適切な管理・監督をしている。</a:t>
                      </a:r>
                      <a:endParaRPr kumimoji="1" lang="ja-JP" altLang="en-US" sz="2400" b="1" dirty="0"/>
                    </a:p>
                  </a:txBody>
                  <a:tcPr anchor="ctr">
                    <a:solidFill>
                      <a:schemeClr val="bg1"/>
                    </a:solidFill>
                  </a:tcPr>
                </a:tc>
                <a:extLst>
                  <a:ext uri="{0D108BD9-81ED-4DB2-BD59-A6C34878D82A}">
                    <a16:rowId xmlns:a16="http://schemas.microsoft.com/office/drawing/2014/main" val="3508207710"/>
                  </a:ext>
                </a:extLst>
              </a:tr>
            </a:tbl>
          </a:graphicData>
        </a:graphic>
      </p:graphicFrame>
      <p:sp>
        <p:nvSpPr>
          <p:cNvPr id="19" name="テキスト ボックス 18"/>
          <p:cNvSpPr txBox="1"/>
          <p:nvPr/>
        </p:nvSpPr>
        <p:spPr>
          <a:xfrm>
            <a:off x="-80772" y="5364263"/>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0" name="テキスト ボックス 19"/>
          <p:cNvSpPr txBox="1"/>
          <p:nvPr/>
        </p:nvSpPr>
        <p:spPr>
          <a:xfrm>
            <a:off x="-80772" y="3515749"/>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7" name="図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5350" y="3027192"/>
            <a:ext cx="389021" cy="389021"/>
          </a:xfrm>
          <a:prstGeom prst="rect">
            <a:avLst/>
          </a:prstGeom>
        </p:spPr>
      </p:pic>
      <p:sp>
        <p:nvSpPr>
          <p:cNvPr id="4" name="テキスト ボックス 3">
            <a:hlinkClick r:id="rId3"/>
            <a:extLst>
              <a:ext uri="{FF2B5EF4-FFF2-40B4-BE49-F238E27FC236}">
                <a16:creationId xmlns:a16="http://schemas.microsoft.com/office/drawing/2014/main" id="{EB12FB6D-14D6-CA4E-FD0F-AB35C9EB6C7E}"/>
              </a:ext>
            </a:extLst>
          </p:cNvPr>
          <p:cNvSpPr txBox="1"/>
          <p:nvPr/>
        </p:nvSpPr>
        <p:spPr>
          <a:xfrm>
            <a:off x="210075" y="1410321"/>
            <a:ext cx="8694296" cy="1989763"/>
          </a:xfrm>
          <a:prstGeom prst="rect">
            <a:avLst/>
          </a:prstGeom>
          <a:noFill/>
        </p:spPr>
        <p:txBody>
          <a:bodyPr wrap="square" rtlCol="0">
            <a:spAutoFit/>
          </a:bodyPr>
          <a:lstStyle/>
          <a:p>
            <a:endParaRPr kumimoji="1" lang="ja-JP" altLang="en-US" dirty="0"/>
          </a:p>
        </p:txBody>
      </p:sp>
      <p:grpSp>
        <p:nvGrpSpPr>
          <p:cNvPr id="5" name="グループ化 4">
            <a:extLst>
              <a:ext uri="{FF2B5EF4-FFF2-40B4-BE49-F238E27FC236}">
                <a16:creationId xmlns:a16="http://schemas.microsoft.com/office/drawing/2014/main" id="{F685908D-A192-168A-CD17-EAF13FC51744}"/>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FEBA8E25-CDB5-DE04-B037-879F6F9688E0}"/>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78FB846E-0096-1946-5756-8ACB84908C5D}"/>
                  </a:ext>
                </a:extLst>
              </p:cNvPr>
              <p:cNvGrpSpPr/>
              <p:nvPr/>
            </p:nvGrpSpPr>
            <p:grpSpPr>
              <a:xfrm>
                <a:off x="150483" y="75115"/>
                <a:ext cx="6953733" cy="402824"/>
                <a:chOff x="9330690" y="4935897"/>
                <a:chExt cx="6953733" cy="402824"/>
              </a:xfrm>
            </p:grpSpPr>
            <p:sp>
              <p:nvSpPr>
                <p:cNvPr id="12" name="額縁 35">
                  <a:hlinkClick r:id="" action="ppaction://hlinkshowjump?jump=firstslide"/>
                  <a:extLst>
                    <a:ext uri="{FF2B5EF4-FFF2-40B4-BE49-F238E27FC236}">
                      <a16:creationId xmlns:a16="http://schemas.microsoft.com/office/drawing/2014/main" id="{CD85FE04-BCDF-D570-142B-0112BAB39FD8}"/>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36">
                  <a:hlinkClick r:id="rId4" action="ppaction://hlinksldjump"/>
                  <a:extLst>
                    <a:ext uri="{FF2B5EF4-FFF2-40B4-BE49-F238E27FC236}">
                      <a16:creationId xmlns:a16="http://schemas.microsoft.com/office/drawing/2014/main" id="{EEFE44A8-EFA6-B2B9-B9ED-E571E6328DDA}"/>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37">
                  <a:hlinkClick r:id="rId5" action="ppaction://hlinksldjump"/>
                  <a:extLst>
                    <a:ext uri="{FF2B5EF4-FFF2-40B4-BE49-F238E27FC236}">
                      <a16:creationId xmlns:a16="http://schemas.microsoft.com/office/drawing/2014/main" id="{23D25757-07FE-E7AB-610B-4BBFCFE717CF}"/>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38">
                  <a:hlinkClick r:id="rId6" action="ppaction://hlinksldjump"/>
                  <a:extLst>
                    <a:ext uri="{FF2B5EF4-FFF2-40B4-BE49-F238E27FC236}">
                      <a16:creationId xmlns:a16="http://schemas.microsoft.com/office/drawing/2014/main" id="{0F067E74-3216-A40B-6D51-69838B75984C}"/>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6" name="額縁 39">
                  <a:hlinkClick r:id="rId7" action="ppaction://hlinksldjump"/>
                  <a:extLst>
                    <a:ext uri="{FF2B5EF4-FFF2-40B4-BE49-F238E27FC236}">
                      <a16:creationId xmlns:a16="http://schemas.microsoft.com/office/drawing/2014/main" id="{B6DE18F8-32E8-465C-6B29-81064C2C4D01}"/>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1" name="額縁 40">
                  <a:hlinkClick r:id="rId8"/>
                  <a:extLst>
                    <a:ext uri="{FF2B5EF4-FFF2-40B4-BE49-F238E27FC236}">
                      <a16:creationId xmlns:a16="http://schemas.microsoft.com/office/drawing/2014/main" id="{EE85B521-25AF-519B-41F2-C009C41F5C5D}"/>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41">
                  <a:hlinkClick r:id="rId9" action="ppaction://hlinksldjump"/>
                  <a:extLst>
                    <a:ext uri="{FF2B5EF4-FFF2-40B4-BE49-F238E27FC236}">
                      <a16:creationId xmlns:a16="http://schemas.microsoft.com/office/drawing/2014/main" id="{F61F63C9-BF09-64E5-6D1D-4B2D2ED6CC2B}"/>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34">
                <a:hlinkClick r:id="rId10" action="ppaction://hlinksldjump"/>
                <a:extLst>
                  <a:ext uri="{FF2B5EF4-FFF2-40B4-BE49-F238E27FC236}">
                    <a16:creationId xmlns:a16="http://schemas.microsoft.com/office/drawing/2014/main" id="{A95FCF1C-B061-DF02-BA5C-817ED17AD37C}"/>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2">
              <a:hlinkClick r:id="rId11" action="ppaction://hlinksldjump"/>
              <a:extLst>
                <a:ext uri="{FF2B5EF4-FFF2-40B4-BE49-F238E27FC236}">
                  <a16:creationId xmlns:a16="http://schemas.microsoft.com/office/drawing/2014/main" id="{DD6A68BA-8D46-80F4-70B0-49B3DAD10C06}"/>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992188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863801" y="763950"/>
            <a:ext cx="7346831" cy="668448"/>
          </a:xfrm>
        </p:spPr>
        <p:txBody>
          <a:bodyPr>
            <a:normAutofit/>
          </a:bodyPr>
          <a:lstStyle/>
          <a:p>
            <a:r>
              <a:rPr lang="ja-JP" altLang="en-US" sz="1800" b="1" dirty="0">
                <a:latin typeface="+mn-ea"/>
                <a:ea typeface="+mn-ea"/>
              </a:rPr>
              <a:t>校長として必要なマネジメント</a:t>
            </a:r>
            <a:r>
              <a:rPr lang="ja-JP" altLang="en-US" sz="3200" b="1" dirty="0">
                <a:latin typeface="+mn-ea"/>
                <a:ea typeface="+mn-ea"/>
              </a:rPr>
              <a:t>　</a:t>
            </a:r>
            <a:r>
              <a:rPr lang="ja-JP" altLang="en-US" sz="3600" b="1" dirty="0">
                <a:latin typeface="+mn-ea"/>
                <a:ea typeface="+mn-ea"/>
              </a:rPr>
              <a:t>人事評価</a:t>
            </a:r>
            <a:endParaRPr lang="ja-JP" altLang="en-US" sz="3600" b="1" dirty="0">
              <a:solidFill>
                <a:srgbClr val="FF0000"/>
              </a:solidFill>
              <a:latin typeface="+mn-ea"/>
              <a:ea typeface="+mn-ea"/>
            </a:endParaRPr>
          </a:p>
        </p:txBody>
      </p:sp>
      <p:sp>
        <p:nvSpPr>
          <p:cNvPr id="9" name="正方形/長方形 8"/>
          <p:cNvSpPr/>
          <p:nvPr/>
        </p:nvSpPr>
        <p:spPr>
          <a:xfrm>
            <a:off x="329195" y="3641747"/>
            <a:ext cx="8631080" cy="1913344"/>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人事評価</a:t>
            </a:r>
            <a:endParaRPr lang="en-US" altLang="ja-JP" sz="2200" b="1" dirty="0">
              <a:solidFill>
                <a:schemeClr val="accent5">
                  <a:lumMod val="75000"/>
                </a:schemeClr>
              </a:solidFill>
            </a:endParaRPr>
          </a:p>
          <a:p>
            <a:pPr marL="93663">
              <a:lnSpc>
                <a:spcPts val="2300"/>
              </a:lnSpc>
            </a:pPr>
            <a:r>
              <a:rPr lang="ja-JP" altLang="en-US" sz="2200" dirty="0"/>
              <a:t>　</a:t>
            </a:r>
            <a:r>
              <a:rPr lang="ja-JP" altLang="en-US" dirty="0"/>
              <a:t>職員の職務遂行状況を的確に把握・評価し、その結果に基づいて具体的な指導・助言を行うとともに、人材育成や能力開発の視点を大切にしながら、教員の意欲や努力が適正に評価され、意欲を引き出し、志気を高めることができるような評価を行う。</a:t>
            </a:r>
          </a:p>
          <a:p>
            <a:pPr marL="265106" indent="-265106" algn="just" fontAlgn="base">
              <a:lnSpc>
                <a:spcPts val="2500"/>
              </a:lnSpc>
            </a:pPr>
            <a:endParaRPr lang="ja-JP" altLang="en-US" sz="2200" dirty="0"/>
          </a:p>
        </p:txBody>
      </p:sp>
      <p:sp>
        <p:nvSpPr>
          <p:cNvPr id="10" name="正方形/長方形 9"/>
          <p:cNvSpPr/>
          <p:nvPr/>
        </p:nvSpPr>
        <p:spPr>
          <a:xfrm>
            <a:off x="256404" y="5572059"/>
            <a:ext cx="8649478" cy="10972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200" b="1" dirty="0"/>
              <a:t>評価の客観性・公正性を確保し、信頼性や納得性の高い人事評価を行うことにより、</a:t>
            </a:r>
            <a:r>
              <a:rPr lang="ja-JP" altLang="en-US" sz="2400" b="1" dirty="0"/>
              <a:t>学校組織を活性化し、学校全体の教育力を高めることが求められます。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26</a:t>
            </a:fld>
            <a:endParaRPr kumimoji="1" lang="ja-JP" altLang="en-US"/>
          </a:p>
        </p:txBody>
      </p:sp>
      <p:graphicFrame>
        <p:nvGraphicFramePr>
          <p:cNvPr id="18" name="表 17"/>
          <p:cNvGraphicFramePr>
            <a:graphicFrameLocks noGrp="1"/>
          </p:cNvGraphicFramePr>
          <p:nvPr>
            <p:extLst>
              <p:ext uri="{D42A27DB-BD31-4B8C-83A1-F6EECF244321}">
                <p14:modId xmlns:p14="http://schemas.microsoft.com/office/powerpoint/2010/main" val="2128456573"/>
              </p:ext>
            </p:extLst>
          </p:nvPr>
        </p:nvGraphicFramePr>
        <p:xfrm>
          <a:off x="151555" y="1461521"/>
          <a:ext cx="8808720" cy="1777493"/>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02035">
                <a:tc>
                  <a:txBody>
                    <a:bodyPr/>
                    <a:lstStyle/>
                    <a:p>
                      <a:pPr algn="ctr"/>
                      <a:r>
                        <a:rPr kumimoji="1" lang="ja-JP" altLang="en-US" sz="2400" b="1" dirty="0">
                          <a:solidFill>
                            <a:schemeClr val="tx1"/>
                          </a:solidFill>
                        </a:rPr>
                        <a:t>教育の管理</a:t>
                      </a:r>
                    </a:p>
                  </a:txBody>
                  <a:tcPr anchor="ctr">
                    <a:solidFill>
                      <a:srgbClr val="C4D79B"/>
                    </a:solidFill>
                  </a:tcPr>
                </a:tc>
                <a:extLst>
                  <a:ext uri="{0D108BD9-81ED-4DB2-BD59-A6C34878D82A}">
                    <a16:rowId xmlns:a16="http://schemas.microsoft.com/office/drawing/2014/main" val="3327616702"/>
                  </a:ext>
                </a:extLst>
              </a:tr>
              <a:tr h="402035">
                <a:tc>
                  <a:txBody>
                    <a:bodyPr/>
                    <a:lstStyle/>
                    <a:p>
                      <a:pPr algn="ctr"/>
                      <a:r>
                        <a:rPr kumimoji="1" lang="ja-JP" altLang="en-US" sz="2400" b="1" dirty="0">
                          <a:solidFill>
                            <a:schemeClr val="tx1"/>
                          </a:solidFill>
                        </a:rPr>
                        <a:t>人事評価</a:t>
                      </a:r>
                    </a:p>
                  </a:txBody>
                  <a:tcPr anchor="ctr">
                    <a:solidFill>
                      <a:srgbClr val="EBF1DE"/>
                    </a:solidFill>
                  </a:tcPr>
                </a:tc>
                <a:extLst>
                  <a:ext uri="{0D108BD9-81ED-4DB2-BD59-A6C34878D82A}">
                    <a16:rowId xmlns:a16="http://schemas.microsoft.com/office/drawing/2014/main" val="985237687"/>
                  </a:ext>
                </a:extLst>
              </a:tr>
              <a:tr h="863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公正公平な人事評価を行い、教職員の資質能力の向上及び組織の活性化を 図っている。</a:t>
                      </a:r>
                      <a:endParaRPr kumimoji="1" lang="ja-JP" altLang="en-US" sz="2400" b="1" dirty="0"/>
                    </a:p>
                  </a:txBody>
                  <a:tcPr anchor="ctr">
                    <a:solidFill>
                      <a:schemeClr val="bg1"/>
                    </a:solidFill>
                  </a:tcPr>
                </a:tc>
                <a:extLst>
                  <a:ext uri="{0D108BD9-81ED-4DB2-BD59-A6C34878D82A}">
                    <a16:rowId xmlns:a16="http://schemas.microsoft.com/office/drawing/2014/main" val="3508207710"/>
                  </a:ext>
                </a:extLst>
              </a:tr>
            </a:tbl>
          </a:graphicData>
        </a:graphic>
      </p:graphicFrame>
      <p:sp>
        <p:nvSpPr>
          <p:cNvPr id="19" name="テキスト ボックス 18"/>
          <p:cNvSpPr txBox="1"/>
          <p:nvPr/>
        </p:nvSpPr>
        <p:spPr>
          <a:xfrm>
            <a:off x="-80772" y="5168790"/>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0" name="テキスト ボックス 19"/>
          <p:cNvSpPr txBox="1"/>
          <p:nvPr/>
        </p:nvSpPr>
        <p:spPr>
          <a:xfrm>
            <a:off x="-80772" y="3332064"/>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7" name="図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5350" y="2813011"/>
            <a:ext cx="389021" cy="389021"/>
          </a:xfrm>
          <a:prstGeom prst="rect">
            <a:avLst/>
          </a:prstGeom>
        </p:spPr>
      </p:pic>
      <p:sp>
        <p:nvSpPr>
          <p:cNvPr id="4" name="テキスト ボックス 3">
            <a:hlinkClick r:id="rId3"/>
            <a:extLst>
              <a:ext uri="{FF2B5EF4-FFF2-40B4-BE49-F238E27FC236}">
                <a16:creationId xmlns:a16="http://schemas.microsoft.com/office/drawing/2014/main" id="{6E9A095D-2182-BE8B-CF6E-82E75872F92A}"/>
              </a:ext>
            </a:extLst>
          </p:cNvPr>
          <p:cNvSpPr txBox="1"/>
          <p:nvPr/>
        </p:nvSpPr>
        <p:spPr>
          <a:xfrm>
            <a:off x="210075" y="1410322"/>
            <a:ext cx="8762044" cy="1822230"/>
          </a:xfrm>
          <a:prstGeom prst="rect">
            <a:avLst/>
          </a:prstGeom>
          <a:noFill/>
        </p:spPr>
        <p:txBody>
          <a:bodyPr wrap="square" rtlCol="0">
            <a:spAutoFit/>
          </a:bodyPr>
          <a:lstStyle/>
          <a:p>
            <a:endParaRPr kumimoji="1" lang="ja-JP" altLang="en-US" dirty="0"/>
          </a:p>
        </p:txBody>
      </p:sp>
      <p:grpSp>
        <p:nvGrpSpPr>
          <p:cNvPr id="5" name="グループ化 4">
            <a:extLst>
              <a:ext uri="{FF2B5EF4-FFF2-40B4-BE49-F238E27FC236}">
                <a16:creationId xmlns:a16="http://schemas.microsoft.com/office/drawing/2014/main" id="{4B9723B7-1AAF-BE94-45E3-3ADD8F7DDA5D}"/>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72037971-14C7-946F-0AA4-3945D299D8AA}"/>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C624684C-C1D3-509A-4783-E1E157C799EB}"/>
                  </a:ext>
                </a:extLst>
              </p:cNvPr>
              <p:cNvGrpSpPr/>
              <p:nvPr/>
            </p:nvGrpSpPr>
            <p:grpSpPr>
              <a:xfrm>
                <a:off x="150483" y="75115"/>
                <a:ext cx="6953733" cy="402824"/>
                <a:chOff x="9330690" y="4935897"/>
                <a:chExt cx="6953733" cy="402824"/>
              </a:xfrm>
            </p:grpSpPr>
            <p:sp>
              <p:nvSpPr>
                <p:cNvPr id="12" name="額縁 35">
                  <a:hlinkClick r:id="" action="ppaction://hlinkshowjump?jump=firstslide"/>
                  <a:extLst>
                    <a:ext uri="{FF2B5EF4-FFF2-40B4-BE49-F238E27FC236}">
                      <a16:creationId xmlns:a16="http://schemas.microsoft.com/office/drawing/2014/main" id="{A5F1B10E-64D2-1FB7-95B3-AB2EC4AA73AA}"/>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36">
                  <a:hlinkClick r:id="rId4" action="ppaction://hlinksldjump"/>
                  <a:extLst>
                    <a:ext uri="{FF2B5EF4-FFF2-40B4-BE49-F238E27FC236}">
                      <a16:creationId xmlns:a16="http://schemas.microsoft.com/office/drawing/2014/main" id="{D2066119-5CBA-BEB0-A7FF-63F4BADEB4F3}"/>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37">
                  <a:hlinkClick r:id="rId5" action="ppaction://hlinksldjump"/>
                  <a:extLst>
                    <a:ext uri="{FF2B5EF4-FFF2-40B4-BE49-F238E27FC236}">
                      <a16:creationId xmlns:a16="http://schemas.microsoft.com/office/drawing/2014/main" id="{C2FB261F-B67C-87A3-AA1E-AC41200CD051}"/>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38">
                  <a:hlinkClick r:id="rId6" action="ppaction://hlinksldjump"/>
                  <a:extLst>
                    <a:ext uri="{FF2B5EF4-FFF2-40B4-BE49-F238E27FC236}">
                      <a16:creationId xmlns:a16="http://schemas.microsoft.com/office/drawing/2014/main" id="{C82E599C-8139-B000-F729-99CC3154D77E}"/>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6" name="額縁 39">
                  <a:hlinkClick r:id="rId7" action="ppaction://hlinksldjump"/>
                  <a:extLst>
                    <a:ext uri="{FF2B5EF4-FFF2-40B4-BE49-F238E27FC236}">
                      <a16:creationId xmlns:a16="http://schemas.microsoft.com/office/drawing/2014/main" id="{B327C867-4CF5-96EF-7D59-A405747F3CD5}"/>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1" name="額縁 40">
                  <a:hlinkClick r:id="rId8"/>
                  <a:extLst>
                    <a:ext uri="{FF2B5EF4-FFF2-40B4-BE49-F238E27FC236}">
                      <a16:creationId xmlns:a16="http://schemas.microsoft.com/office/drawing/2014/main" id="{E24E2693-37BF-F3F9-ABCE-95EE54F3E901}"/>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41">
                  <a:hlinkClick r:id="rId9" action="ppaction://hlinksldjump"/>
                  <a:extLst>
                    <a:ext uri="{FF2B5EF4-FFF2-40B4-BE49-F238E27FC236}">
                      <a16:creationId xmlns:a16="http://schemas.microsoft.com/office/drawing/2014/main" id="{2A752366-EECE-6039-73EF-CB39918AA055}"/>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34">
                <a:hlinkClick r:id="rId10" action="ppaction://hlinksldjump"/>
                <a:extLst>
                  <a:ext uri="{FF2B5EF4-FFF2-40B4-BE49-F238E27FC236}">
                    <a16:creationId xmlns:a16="http://schemas.microsoft.com/office/drawing/2014/main" id="{3DF98005-89CA-1158-B28F-A5C91C2C31D9}"/>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2">
              <a:hlinkClick r:id="rId11" action="ppaction://hlinksldjump"/>
              <a:extLst>
                <a:ext uri="{FF2B5EF4-FFF2-40B4-BE49-F238E27FC236}">
                  <a16:creationId xmlns:a16="http://schemas.microsoft.com/office/drawing/2014/main" id="{1297E2BE-8FD3-A698-0280-60B931D7E4FA}"/>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24902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893148" y="749309"/>
            <a:ext cx="7346831" cy="668448"/>
          </a:xfrm>
        </p:spPr>
        <p:txBody>
          <a:bodyPr>
            <a:normAutofit fontScale="90000"/>
          </a:bodyPr>
          <a:lstStyle/>
          <a:p>
            <a:r>
              <a:rPr lang="ja-JP" altLang="en-US" sz="1800" b="1" dirty="0">
                <a:latin typeface="+mn-ea"/>
                <a:ea typeface="+mn-ea"/>
              </a:rPr>
              <a:t>校長として必要なマネジメント</a:t>
            </a:r>
            <a:r>
              <a:rPr lang="ja-JP" altLang="en-US" sz="3200" b="1" dirty="0">
                <a:latin typeface="+mn-ea"/>
                <a:ea typeface="+mn-ea"/>
              </a:rPr>
              <a:t>　</a:t>
            </a:r>
            <a:r>
              <a:rPr lang="ja-JP" altLang="en-US" sz="3600" b="1" dirty="0">
                <a:latin typeface="+mn-ea"/>
                <a:ea typeface="+mn-ea"/>
              </a:rPr>
              <a:t>施設・事務の管理</a:t>
            </a:r>
            <a:endParaRPr lang="ja-JP" altLang="en-US" sz="3600" b="1" dirty="0">
              <a:solidFill>
                <a:srgbClr val="FF0000"/>
              </a:solidFill>
              <a:latin typeface="+mn-ea"/>
              <a:ea typeface="+mn-ea"/>
            </a:endParaRPr>
          </a:p>
        </p:txBody>
      </p:sp>
      <p:sp>
        <p:nvSpPr>
          <p:cNvPr id="9" name="正方形/長方形 8"/>
          <p:cNvSpPr/>
          <p:nvPr/>
        </p:nvSpPr>
        <p:spPr>
          <a:xfrm>
            <a:off x="243656" y="3739185"/>
            <a:ext cx="8649478" cy="1695336"/>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施設・事務の管理</a:t>
            </a:r>
            <a:endParaRPr lang="en-US" altLang="ja-JP" sz="2200" b="1" dirty="0">
              <a:solidFill>
                <a:schemeClr val="accent5">
                  <a:lumMod val="75000"/>
                </a:schemeClr>
              </a:solidFill>
            </a:endParaRPr>
          </a:p>
          <a:p>
            <a:pPr marL="263525" indent="-169863" algn="just" fontAlgn="base">
              <a:lnSpc>
                <a:spcPts val="2500"/>
              </a:lnSpc>
            </a:pPr>
            <a:r>
              <a:rPr lang="ja-JP" altLang="en-US" dirty="0"/>
              <a:t>・学校施設は子供の学習生活の場であり災害時避難所でもあるため、適切な維持管理を行い、安全性・機能性を確保する。</a:t>
            </a:r>
            <a:endParaRPr lang="en-US" altLang="ja-JP" dirty="0"/>
          </a:p>
          <a:p>
            <a:pPr marL="263525" indent="-169863" algn="just" fontAlgn="base">
              <a:lnSpc>
                <a:spcPts val="2500"/>
              </a:lnSpc>
            </a:pPr>
            <a:r>
              <a:rPr lang="ja-JP" altLang="en-US" dirty="0"/>
              <a:t>・学校事務においては、チーム学校として事務職員の校務運営への参画も得ながら、適切な事務管理を実施する。</a:t>
            </a:r>
          </a:p>
        </p:txBody>
      </p:sp>
      <p:sp>
        <p:nvSpPr>
          <p:cNvPr id="10" name="正方形/長方形 9"/>
          <p:cNvSpPr/>
          <p:nvPr/>
        </p:nvSpPr>
        <p:spPr>
          <a:xfrm>
            <a:off x="256405" y="5759674"/>
            <a:ext cx="8649478" cy="96180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200" b="1" dirty="0"/>
              <a:t>校長のマネジメントにより、学校施設や事務の管理については、事務職員等の専門性も活かした適切な実施が求められます。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27</a:t>
            </a:fld>
            <a:endParaRPr kumimoji="1" lang="ja-JP" altLang="en-US"/>
          </a:p>
        </p:txBody>
      </p:sp>
      <p:graphicFrame>
        <p:nvGraphicFramePr>
          <p:cNvPr id="18" name="表 17"/>
          <p:cNvGraphicFramePr>
            <a:graphicFrameLocks noGrp="1"/>
          </p:cNvGraphicFramePr>
          <p:nvPr>
            <p:extLst>
              <p:ext uri="{D42A27DB-BD31-4B8C-83A1-F6EECF244321}">
                <p14:modId xmlns:p14="http://schemas.microsoft.com/office/powerpoint/2010/main" val="2718179033"/>
              </p:ext>
            </p:extLst>
          </p:nvPr>
        </p:nvGraphicFramePr>
        <p:xfrm>
          <a:off x="171879" y="1483769"/>
          <a:ext cx="8808720" cy="1777493"/>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02035">
                <a:tc>
                  <a:txBody>
                    <a:bodyPr/>
                    <a:lstStyle/>
                    <a:p>
                      <a:pPr algn="ctr"/>
                      <a:r>
                        <a:rPr kumimoji="1" lang="ja-JP" altLang="en-US" sz="2400" b="1" dirty="0">
                          <a:solidFill>
                            <a:schemeClr val="bg1"/>
                          </a:solidFill>
                        </a:rPr>
                        <a:t>校長として必要なマネジメント</a:t>
                      </a:r>
                    </a:p>
                  </a:txBody>
                  <a:tcPr anchor="ctr">
                    <a:solidFill>
                      <a:srgbClr val="008A87"/>
                    </a:solidFill>
                  </a:tcPr>
                </a:tc>
                <a:extLst>
                  <a:ext uri="{0D108BD9-81ED-4DB2-BD59-A6C34878D82A}">
                    <a16:rowId xmlns:a16="http://schemas.microsoft.com/office/drawing/2014/main" val="3327616702"/>
                  </a:ext>
                </a:extLst>
              </a:tr>
              <a:tr h="402035">
                <a:tc>
                  <a:txBody>
                    <a:bodyPr/>
                    <a:lstStyle/>
                    <a:p>
                      <a:pPr algn="ctr"/>
                      <a:r>
                        <a:rPr kumimoji="1" lang="ja-JP" altLang="en-US" sz="2400" b="1" dirty="0">
                          <a:solidFill>
                            <a:schemeClr val="tx1"/>
                          </a:solidFill>
                        </a:rPr>
                        <a:t>施設・事務の管理</a:t>
                      </a:r>
                    </a:p>
                  </a:txBody>
                  <a:tcPr anchor="ctr">
                    <a:solidFill>
                      <a:srgbClr val="C4D79B"/>
                    </a:solidFill>
                  </a:tcPr>
                </a:tc>
                <a:extLst>
                  <a:ext uri="{0D108BD9-81ED-4DB2-BD59-A6C34878D82A}">
                    <a16:rowId xmlns:a16="http://schemas.microsoft.com/office/drawing/2014/main" val="985237687"/>
                  </a:ext>
                </a:extLst>
              </a:tr>
              <a:tr h="863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施設・設備の管理及び、会計処理や事務手続きなど学校事務に関する管理を適切に行っている。 </a:t>
                      </a:r>
                      <a:endParaRPr kumimoji="1" lang="ja-JP" altLang="en-US" sz="2400" b="1" dirty="0"/>
                    </a:p>
                  </a:txBody>
                  <a:tcPr anchor="ctr">
                    <a:solidFill>
                      <a:schemeClr val="bg1"/>
                    </a:solidFill>
                  </a:tcPr>
                </a:tc>
                <a:extLst>
                  <a:ext uri="{0D108BD9-81ED-4DB2-BD59-A6C34878D82A}">
                    <a16:rowId xmlns:a16="http://schemas.microsoft.com/office/drawing/2014/main" val="3508207710"/>
                  </a:ext>
                </a:extLst>
              </a:tr>
            </a:tbl>
          </a:graphicData>
        </a:graphic>
      </p:graphicFrame>
      <p:sp>
        <p:nvSpPr>
          <p:cNvPr id="19" name="テキスト ボックス 18"/>
          <p:cNvSpPr txBox="1"/>
          <p:nvPr/>
        </p:nvSpPr>
        <p:spPr>
          <a:xfrm>
            <a:off x="-80772" y="5367639"/>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0" name="テキスト ボックス 19"/>
          <p:cNvSpPr txBox="1"/>
          <p:nvPr/>
        </p:nvSpPr>
        <p:spPr>
          <a:xfrm>
            <a:off x="-80772" y="3378490"/>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7" name="図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0093" y="2851993"/>
            <a:ext cx="389021" cy="389021"/>
          </a:xfrm>
          <a:prstGeom prst="rect">
            <a:avLst/>
          </a:prstGeom>
        </p:spPr>
      </p:pic>
      <p:sp>
        <p:nvSpPr>
          <p:cNvPr id="4" name="テキスト ボックス 3">
            <a:hlinkClick r:id="rId3"/>
            <a:extLst>
              <a:ext uri="{FF2B5EF4-FFF2-40B4-BE49-F238E27FC236}">
                <a16:creationId xmlns:a16="http://schemas.microsoft.com/office/drawing/2014/main" id="{29D99597-BA27-A6CC-AAB9-2163D92CFBCC}"/>
              </a:ext>
            </a:extLst>
          </p:cNvPr>
          <p:cNvSpPr txBox="1"/>
          <p:nvPr/>
        </p:nvSpPr>
        <p:spPr>
          <a:xfrm>
            <a:off x="195216" y="1513083"/>
            <a:ext cx="8762046" cy="1748783"/>
          </a:xfrm>
          <a:prstGeom prst="rect">
            <a:avLst/>
          </a:prstGeom>
          <a:noFill/>
        </p:spPr>
        <p:txBody>
          <a:bodyPr wrap="square" rtlCol="0">
            <a:spAutoFit/>
          </a:bodyPr>
          <a:lstStyle/>
          <a:p>
            <a:endParaRPr kumimoji="1" lang="ja-JP" altLang="en-US" dirty="0"/>
          </a:p>
        </p:txBody>
      </p:sp>
      <p:grpSp>
        <p:nvGrpSpPr>
          <p:cNvPr id="5" name="グループ化 4">
            <a:extLst>
              <a:ext uri="{FF2B5EF4-FFF2-40B4-BE49-F238E27FC236}">
                <a16:creationId xmlns:a16="http://schemas.microsoft.com/office/drawing/2014/main" id="{01E4A6CC-BF4F-FAAA-3227-1137366356F9}"/>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662037F8-0239-E77E-37FD-F6C8CB7DB591}"/>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46C697FC-8D8F-9BDB-0056-6D016557237F}"/>
                  </a:ext>
                </a:extLst>
              </p:cNvPr>
              <p:cNvGrpSpPr/>
              <p:nvPr/>
            </p:nvGrpSpPr>
            <p:grpSpPr>
              <a:xfrm>
                <a:off x="150483" y="75115"/>
                <a:ext cx="6953733" cy="402824"/>
                <a:chOff x="9330690" y="4935897"/>
                <a:chExt cx="6953733" cy="402824"/>
              </a:xfrm>
            </p:grpSpPr>
            <p:sp>
              <p:nvSpPr>
                <p:cNvPr id="12" name="額縁 35">
                  <a:hlinkClick r:id="" action="ppaction://hlinkshowjump?jump=firstslide"/>
                  <a:extLst>
                    <a:ext uri="{FF2B5EF4-FFF2-40B4-BE49-F238E27FC236}">
                      <a16:creationId xmlns:a16="http://schemas.microsoft.com/office/drawing/2014/main" id="{810E096A-89A2-A1A1-812E-66EEFDB5362C}"/>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36">
                  <a:hlinkClick r:id="rId4" action="ppaction://hlinksldjump"/>
                  <a:extLst>
                    <a:ext uri="{FF2B5EF4-FFF2-40B4-BE49-F238E27FC236}">
                      <a16:creationId xmlns:a16="http://schemas.microsoft.com/office/drawing/2014/main" id="{93D9461B-13F8-7C14-10F1-A36D3C97757D}"/>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37">
                  <a:hlinkClick r:id="rId5" action="ppaction://hlinksldjump"/>
                  <a:extLst>
                    <a:ext uri="{FF2B5EF4-FFF2-40B4-BE49-F238E27FC236}">
                      <a16:creationId xmlns:a16="http://schemas.microsoft.com/office/drawing/2014/main" id="{4499680A-C1D7-9926-42C6-5339C92C5BC2}"/>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38">
                  <a:hlinkClick r:id="rId6" action="ppaction://hlinksldjump"/>
                  <a:extLst>
                    <a:ext uri="{FF2B5EF4-FFF2-40B4-BE49-F238E27FC236}">
                      <a16:creationId xmlns:a16="http://schemas.microsoft.com/office/drawing/2014/main" id="{D866E469-69A2-0D1B-8CBB-51C8F12FDE11}"/>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6" name="額縁 39">
                  <a:hlinkClick r:id="rId7" action="ppaction://hlinksldjump"/>
                  <a:extLst>
                    <a:ext uri="{FF2B5EF4-FFF2-40B4-BE49-F238E27FC236}">
                      <a16:creationId xmlns:a16="http://schemas.microsoft.com/office/drawing/2014/main" id="{65B5132F-C6DA-0824-4407-3C3A235EA735}"/>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1" name="額縁 40">
                  <a:hlinkClick r:id="rId8"/>
                  <a:extLst>
                    <a:ext uri="{FF2B5EF4-FFF2-40B4-BE49-F238E27FC236}">
                      <a16:creationId xmlns:a16="http://schemas.microsoft.com/office/drawing/2014/main" id="{8B3014A1-714B-5011-DA43-F82F469104DC}"/>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41">
                  <a:hlinkClick r:id="rId9" action="ppaction://hlinksldjump"/>
                  <a:extLst>
                    <a:ext uri="{FF2B5EF4-FFF2-40B4-BE49-F238E27FC236}">
                      <a16:creationId xmlns:a16="http://schemas.microsoft.com/office/drawing/2014/main" id="{C04665C8-2EF8-7BF1-2225-3B57835D8671}"/>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34">
                <a:hlinkClick r:id="rId10" action="ppaction://hlinksldjump"/>
                <a:extLst>
                  <a:ext uri="{FF2B5EF4-FFF2-40B4-BE49-F238E27FC236}">
                    <a16:creationId xmlns:a16="http://schemas.microsoft.com/office/drawing/2014/main" id="{B4511843-FE01-CFFD-BF53-9CBB6E090A69}"/>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2">
              <a:hlinkClick r:id="rId11" action="ppaction://hlinksldjump"/>
              <a:extLst>
                <a:ext uri="{FF2B5EF4-FFF2-40B4-BE49-F238E27FC236}">
                  <a16:creationId xmlns:a16="http://schemas.microsoft.com/office/drawing/2014/main" id="{0D8BDD5A-3270-EB06-5308-6F5F376E4E30}"/>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2423243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863801" y="670665"/>
            <a:ext cx="7346831" cy="668448"/>
          </a:xfrm>
        </p:spPr>
        <p:txBody>
          <a:bodyPr>
            <a:normAutofit fontScale="90000"/>
          </a:bodyPr>
          <a:lstStyle/>
          <a:p>
            <a:r>
              <a:rPr lang="ja-JP" altLang="en-US" sz="1800" b="1" dirty="0">
                <a:latin typeface="+mn-ea"/>
                <a:ea typeface="+mn-ea"/>
              </a:rPr>
              <a:t>校長として必要なマネジメント</a:t>
            </a:r>
            <a:r>
              <a:rPr lang="ja-JP" altLang="en-US" sz="3200" b="1" dirty="0">
                <a:latin typeface="+mn-ea"/>
                <a:ea typeface="+mn-ea"/>
              </a:rPr>
              <a:t>　</a:t>
            </a:r>
            <a:r>
              <a:rPr lang="ja-JP" altLang="en-US" sz="3600" b="1" dirty="0">
                <a:latin typeface="+mn-ea"/>
                <a:ea typeface="+mn-ea"/>
              </a:rPr>
              <a:t>危機管理・学校安全</a:t>
            </a:r>
            <a:endParaRPr lang="ja-JP" altLang="en-US" sz="3600" b="1" dirty="0">
              <a:solidFill>
                <a:srgbClr val="FF0000"/>
              </a:solidFill>
              <a:latin typeface="+mn-ea"/>
              <a:ea typeface="+mn-ea"/>
            </a:endParaRPr>
          </a:p>
        </p:txBody>
      </p:sp>
      <p:sp>
        <p:nvSpPr>
          <p:cNvPr id="9" name="正方形/長方形 8"/>
          <p:cNvSpPr/>
          <p:nvPr/>
        </p:nvSpPr>
        <p:spPr>
          <a:xfrm>
            <a:off x="256405" y="3847742"/>
            <a:ext cx="8647966" cy="1541448"/>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リスクマネジメントとクライシスマネジメント</a:t>
            </a:r>
            <a:endParaRPr lang="en-US" altLang="ja-JP" sz="2200" b="1" dirty="0">
              <a:solidFill>
                <a:schemeClr val="accent5">
                  <a:lumMod val="75000"/>
                </a:schemeClr>
              </a:solidFill>
            </a:endParaRPr>
          </a:p>
          <a:p>
            <a:pPr marL="93663" algn="just" fontAlgn="base">
              <a:lnSpc>
                <a:spcPts val="2200"/>
              </a:lnSpc>
            </a:pPr>
            <a:r>
              <a:rPr lang="ja-JP" altLang="en-US" sz="2200" dirty="0"/>
              <a:t>　</a:t>
            </a:r>
            <a:r>
              <a:rPr lang="ja-JP" altLang="en-US" dirty="0"/>
              <a:t>危機管理・学校安全は、学校運営の最優先事項であり、リスクマネジメントにより、危機の発生を可能な限り防ぐことが重要。さらに、クライシスマネジメントにより、発生してしまった危機の影響をなるべく抑えることも重要で、初期対応がポイントとなる。</a:t>
            </a:r>
            <a:r>
              <a:rPr lang="ja-JP" altLang="en-US" sz="2200" dirty="0"/>
              <a:t>　</a:t>
            </a:r>
          </a:p>
        </p:txBody>
      </p:sp>
      <p:sp>
        <p:nvSpPr>
          <p:cNvPr id="10" name="正方形/長方形 9"/>
          <p:cNvSpPr/>
          <p:nvPr/>
        </p:nvSpPr>
        <p:spPr>
          <a:xfrm>
            <a:off x="256405" y="5757332"/>
            <a:ext cx="8649478" cy="96414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200" b="1" dirty="0"/>
              <a:t>校長には</a:t>
            </a:r>
            <a:r>
              <a:rPr lang="ja-JP" altLang="en-US" sz="2200" b="1" dirty="0">
                <a:latin typeface="+mn-ea"/>
              </a:rPr>
              <a:t>、高度な危機管理能力が要求され ，特に危機発生時における校長としてのリーダーシップと判断力，決断力が求められます。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28</a:t>
            </a:fld>
            <a:endParaRPr kumimoji="1" lang="ja-JP" altLang="en-US"/>
          </a:p>
        </p:txBody>
      </p:sp>
      <p:graphicFrame>
        <p:nvGraphicFramePr>
          <p:cNvPr id="18" name="表 17"/>
          <p:cNvGraphicFramePr>
            <a:graphicFrameLocks noGrp="1"/>
          </p:cNvGraphicFramePr>
          <p:nvPr>
            <p:extLst>
              <p:ext uri="{D42A27DB-BD31-4B8C-83A1-F6EECF244321}">
                <p14:modId xmlns:p14="http://schemas.microsoft.com/office/powerpoint/2010/main" val="611977672"/>
              </p:ext>
            </p:extLst>
          </p:nvPr>
        </p:nvGraphicFramePr>
        <p:xfrm>
          <a:off x="176028" y="1376480"/>
          <a:ext cx="8808720" cy="2103120"/>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02035">
                <a:tc>
                  <a:txBody>
                    <a:bodyPr/>
                    <a:lstStyle/>
                    <a:p>
                      <a:pPr algn="ctr"/>
                      <a:r>
                        <a:rPr kumimoji="1" lang="ja-JP" altLang="en-US" sz="2400" b="1" dirty="0">
                          <a:solidFill>
                            <a:schemeClr val="bg1"/>
                          </a:solidFill>
                        </a:rPr>
                        <a:t>校長として必要なマネジメント</a:t>
                      </a:r>
                    </a:p>
                  </a:txBody>
                  <a:tcPr anchor="ctr">
                    <a:solidFill>
                      <a:srgbClr val="008A87"/>
                    </a:solidFill>
                  </a:tcPr>
                </a:tc>
                <a:extLst>
                  <a:ext uri="{0D108BD9-81ED-4DB2-BD59-A6C34878D82A}">
                    <a16:rowId xmlns:a16="http://schemas.microsoft.com/office/drawing/2014/main" val="3327616702"/>
                  </a:ext>
                </a:extLst>
              </a:tr>
              <a:tr h="402035">
                <a:tc>
                  <a:txBody>
                    <a:bodyPr/>
                    <a:lstStyle/>
                    <a:p>
                      <a:pPr algn="ctr"/>
                      <a:r>
                        <a:rPr kumimoji="1" lang="ja-JP" altLang="en-US" sz="2400" b="1" dirty="0">
                          <a:solidFill>
                            <a:schemeClr val="tx1"/>
                          </a:solidFill>
                        </a:rPr>
                        <a:t>危機管理・学校安全</a:t>
                      </a:r>
                    </a:p>
                  </a:txBody>
                  <a:tcPr anchor="ctr">
                    <a:solidFill>
                      <a:srgbClr val="C4D79B"/>
                    </a:solidFill>
                  </a:tcPr>
                </a:tc>
                <a:extLst>
                  <a:ext uri="{0D108BD9-81ED-4DB2-BD59-A6C34878D82A}">
                    <a16:rowId xmlns:a16="http://schemas.microsoft.com/office/drawing/2014/main" val="985237687"/>
                  </a:ext>
                </a:extLst>
              </a:tr>
              <a:tr h="863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組織的な危機管理体制を構築するとともに、危機発生の未然防止から発生時、事後までを見据えたリスクマネジメントの徹底を図っている。 </a:t>
                      </a:r>
                      <a:endParaRPr kumimoji="1" lang="ja-JP" altLang="en-US" sz="2400" b="1" dirty="0"/>
                    </a:p>
                  </a:txBody>
                  <a:tcPr anchor="ctr">
                    <a:solidFill>
                      <a:schemeClr val="bg1"/>
                    </a:solidFill>
                  </a:tcPr>
                </a:tc>
                <a:extLst>
                  <a:ext uri="{0D108BD9-81ED-4DB2-BD59-A6C34878D82A}">
                    <a16:rowId xmlns:a16="http://schemas.microsoft.com/office/drawing/2014/main" val="3508207710"/>
                  </a:ext>
                </a:extLst>
              </a:tr>
            </a:tbl>
          </a:graphicData>
        </a:graphic>
      </p:graphicFrame>
      <p:sp>
        <p:nvSpPr>
          <p:cNvPr id="19" name="テキスト ボックス 18"/>
          <p:cNvSpPr txBox="1"/>
          <p:nvPr/>
        </p:nvSpPr>
        <p:spPr>
          <a:xfrm>
            <a:off x="-80772" y="5364263"/>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0" name="テキスト ボックス 19"/>
          <p:cNvSpPr txBox="1"/>
          <p:nvPr/>
        </p:nvSpPr>
        <p:spPr>
          <a:xfrm>
            <a:off x="-80772" y="3543423"/>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7" name="図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0814" y="3011238"/>
            <a:ext cx="389021" cy="389021"/>
          </a:xfrm>
          <a:prstGeom prst="rect">
            <a:avLst/>
          </a:prstGeom>
        </p:spPr>
      </p:pic>
      <p:sp>
        <p:nvSpPr>
          <p:cNvPr id="4" name="テキスト ボックス 3">
            <a:hlinkClick r:id="rId3"/>
            <a:extLst>
              <a:ext uri="{FF2B5EF4-FFF2-40B4-BE49-F238E27FC236}">
                <a16:creationId xmlns:a16="http://schemas.microsoft.com/office/drawing/2014/main" id="{7DE3FEF2-DB1D-8EB8-4EDD-A2B54FFAC47A}"/>
              </a:ext>
            </a:extLst>
          </p:cNvPr>
          <p:cNvSpPr txBox="1"/>
          <p:nvPr/>
        </p:nvSpPr>
        <p:spPr>
          <a:xfrm>
            <a:off x="210075" y="1410321"/>
            <a:ext cx="8694296" cy="2103119"/>
          </a:xfrm>
          <a:prstGeom prst="rect">
            <a:avLst/>
          </a:prstGeom>
          <a:noFill/>
        </p:spPr>
        <p:txBody>
          <a:bodyPr wrap="square" rtlCol="0">
            <a:spAutoFit/>
          </a:bodyPr>
          <a:lstStyle/>
          <a:p>
            <a:endParaRPr kumimoji="1" lang="ja-JP" altLang="en-US" dirty="0"/>
          </a:p>
        </p:txBody>
      </p:sp>
      <p:grpSp>
        <p:nvGrpSpPr>
          <p:cNvPr id="5" name="グループ化 4">
            <a:extLst>
              <a:ext uri="{FF2B5EF4-FFF2-40B4-BE49-F238E27FC236}">
                <a16:creationId xmlns:a16="http://schemas.microsoft.com/office/drawing/2014/main" id="{A059D3C2-0712-E8FC-96E8-F89A81594EA1}"/>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5C55F036-1BA1-45CC-B924-30FFEC6C2179}"/>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3DC6B74E-9255-308E-C4D4-439F29FC508D}"/>
                  </a:ext>
                </a:extLst>
              </p:cNvPr>
              <p:cNvGrpSpPr/>
              <p:nvPr/>
            </p:nvGrpSpPr>
            <p:grpSpPr>
              <a:xfrm>
                <a:off x="150483" y="75115"/>
                <a:ext cx="6953733" cy="402824"/>
                <a:chOff x="9330690" y="4935897"/>
                <a:chExt cx="6953733" cy="402824"/>
              </a:xfrm>
            </p:grpSpPr>
            <p:sp>
              <p:nvSpPr>
                <p:cNvPr id="12" name="額縁 35">
                  <a:hlinkClick r:id="" action="ppaction://hlinkshowjump?jump=firstslide"/>
                  <a:extLst>
                    <a:ext uri="{FF2B5EF4-FFF2-40B4-BE49-F238E27FC236}">
                      <a16:creationId xmlns:a16="http://schemas.microsoft.com/office/drawing/2014/main" id="{F6C63798-10AA-67F5-9B0A-CD29CC02B869}"/>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36">
                  <a:hlinkClick r:id="rId4" action="ppaction://hlinksldjump"/>
                  <a:extLst>
                    <a:ext uri="{FF2B5EF4-FFF2-40B4-BE49-F238E27FC236}">
                      <a16:creationId xmlns:a16="http://schemas.microsoft.com/office/drawing/2014/main" id="{CC5C0BAD-967F-1C8C-1B3B-352C63CA18D1}"/>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37">
                  <a:hlinkClick r:id="rId5" action="ppaction://hlinksldjump"/>
                  <a:extLst>
                    <a:ext uri="{FF2B5EF4-FFF2-40B4-BE49-F238E27FC236}">
                      <a16:creationId xmlns:a16="http://schemas.microsoft.com/office/drawing/2014/main" id="{8EDB88D7-BC66-0C46-796E-C0193CEEA255}"/>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38">
                  <a:hlinkClick r:id="rId6" action="ppaction://hlinksldjump"/>
                  <a:extLst>
                    <a:ext uri="{FF2B5EF4-FFF2-40B4-BE49-F238E27FC236}">
                      <a16:creationId xmlns:a16="http://schemas.microsoft.com/office/drawing/2014/main" id="{29782072-F940-C7BC-A197-845910E59C63}"/>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6" name="額縁 39">
                  <a:hlinkClick r:id="rId7" action="ppaction://hlinksldjump"/>
                  <a:extLst>
                    <a:ext uri="{FF2B5EF4-FFF2-40B4-BE49-F238E27FC236}">
                      <a16:creationId xmlns:a16="http://schemas.microsoft.com/office/drawing/2014/main" id="{4AB6E07B-DE44-C8FF-6A0C-FC491649F981}"/>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1" name="額縁 40">
                  <a:hlinkClick r:id="rId8"/>
                  <a:extLst>
                    <a:ext uri="{FF2B5EF4-FFF2-40B4-BE49-F238E27FC236}">
                      <a16:creationId xmlns:a16="http://schemas.microsoft.com/office/drawing/2014/main" id="{EB061A2F-135F-32F6-648C-66A68468E023}"/>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41">
                  <a:hlinkClick r:id="rId9" action="ppaction://hlinksldjump"/>
                  <a:extLst>
                    <a:ext uri="{FF2B5EF4-FFF2-40B4-BE49-F238E27FC236}">
                      <a16:creationId xmlns:a16="http://schemas.microsoft.com/office/drawing/2014/main" id="{C89AD5E8-0AC1-2D5D-49A8-9FB440D89F29}"/>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34">
                <a:hlinkClick r:id="rId10" action="ppaction://hlinksldjump"/>
                <a:extLst>
                  <a:ext uri="{FF2B5EF4-FFF2-40B4-BE49-F238E27FC236}">
                    <a16:creationId xmlns:a16="http://schemas.microsoft.com/office/drawing/2014/main" id="{500F4719-D504-6C90-6004-12FB1579DBEC}"/>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2">
              <a:hlinkClick r:id="rId11" action="ppaction://hlinksldjump"/>
              <a:extLst>
                <a:ext uri="{FF2B5EF4-FFF2-40B4-BE49-F238E27FC236}">
                  <a16:creationId xmlns:a16="http://schemas.microsoft.com/office/drawing/2014/main" id="{6B8E15AE-16F6-34F2-E103-E94824AB55C0}"/>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2388695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863801" y="708229"/>
            <a:ext cx="7346831" cy="668448"/>
          </a:xfrm>
        </p:spPr>
        <p:txBody>
          <a:bodyPr>
            <a:normAutofit/>
          </a:bodyPr>
          <a:lstStyle/>
          <a:p>
            <a:r>
              <a:rPr lang="ja-JP" altLang="en-US" sz="1800" b="1" dirty="0">
                <a:latin typeface="+mn-ea"/>
                <a:ea typeface="+mn-ea"/>
              </a:rPr>
              <a:t>校長として必要なマネジメント</a:t>
            </a:r>
            <a:r>
              <a:rPr lang="ja-JP" altLang="en-US" sz="3200" b="1" dirty="0">
                <a:latin typeface="+mn-ea"/>
                <a:ea typeface="+mn-ea"/>
              </a:rPr>
              <a:t>　</a:t>
            </a:r>
            <a:r>
              <a:rPr lang="ja-JP" altLang="en-US" sz="3600" b="1" dirty="0">
                <a:latin typeface="+mn-ea"/>
                <a:ea typeface="+mn-ea"/>
              </a:rPr>
              <a:t>連携・協働</a:t>
            </a:r>
            <a:endParaRPr lang="ja-JP" altLang="en-US" sz="3600" b="1" dirty="0">
              <a:solidFill>
                <a:srgbClr val="FF0000"/>
              </a:solidFill>
              <a:latin typeface="+mn-ea"/>
              <a:ea typeface="+mn-ea"/>
            </a:endParaRPr>
          </a:p>
        </p:txBody>
      </p:sp>
      <p:sp>
        <p:nvSpPr>
          <p:cNvPr id="9" name="正方形/長方形 8"/>
          <p:cNvSpPr/>
          <p:nvPr/>
        </p:nvSpPr>
        <p:spPr>
          <a:xfrm>
            <a:off x="246599" y="3597345"/>
            <a:ext cx="8729099" cy="2015936"/>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地域との連携・協働</a:t>
            </a:r>
            <a:endParaRPr lang="en-US" altLang="ja-JP" sz="2200" b="1" dirty="0">
              <a:solidFill>
                <a:schemeClr val="accent5">
                  <a:lumMod val="75000"/>
                </a:schemeClr>
              </a:solidFill>
            </a:endParaRPr>
          </a:p>
          <a:p>
            <a:pPr marL="449263" indent="-449263" algn="just" fontAlgn="base">
              <a:lnSpc>
                <a:spcPts val="2500"/>
              </a:lnSpc>
            </a:pPr>
            <a:r>
              <a:rPr lang="ja-JP" altLang="en-US" sz="2000" dirty="0">
                <a:latin typeface="+mn-ea"/>
              </a:rPr>
              <a:t>　</a:t>
            </a:r>
            <a:r>
              <a:rPr lang="ja-JP" altLang="en-US" dirty="0">
                <a:latin typeface="+mn-ea"/>
              </a:rPr>
              <a:t>・学校が抱える課題が複雑化・多様化する中、学校だけではなく、社会全体で子供の育ちを支えていくことが重要</a:t>
            </a:r>
            <a:endParaRPr lang="en-US" altLang="ja-JP" dirty="0">
              <a:latin typeface="+mn-ea"/>
            </a:endParaRPr>
          </a:p>
          <a:p>
            <a:pPr marL="449263" indent="-449263" algn="just" fontAlgn="base">
              <a:lnSpc>
                <a:spcPts val="2500"/>
              </a:lnSpc>
            </a:pPr>
            <a:r>
              <a:rPr lang="ja-JP" altLang="en-US" dirty="0">
                <a:latin typeface="+mn-ea"/>
              </a:rPr>
              <a:t>　・学校･保護者･地域が共通の目標を設定し、組織的・継続的な体制づくりにより、それぞれの力を効果的に発揮することが可能</a:t>
            </a:r>
            <a:endParaRPr lang="en-US" altLang="ja-JP" dirty="0">
              <a:latin typeface="+mn-ea"/>
            </a:endParaRPr>
          </a:p>
          <a:p>
            <a:pPr marL="265106" indent="-265106" algn="just" fontAlgn="base">
              <a:lnSpc>
                <a:spcPts val="2500"/>
              </a:lnSpc>
            </a:pPr>
            <a:r>
              <a:rPr lang="ja-JP" altLang="en-US" dirty="0"/>
              <a:t>　・公立学校において、学校運営協議会の設置は努力義務化</a:t>
            </a:r>
          </a:p>
        </p:txBody>
      </p:sp>
      <p:sp>
        <p:nvSpPr>
          <p:cNvPr id="10" name="正方形/長方形 9"/>
          <p:cNvSpPr/>
          <p:nvPr/>
        </p:nvSpPr>
        <p:spPr>
          <a:xfrm>
            <a:off x="256405" y="5925312"/>
            <a:ext cx="8649478" cy="79616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200" b="1" dirty="0"/>
              <a:t>地域と学校の連携・協働を効果的、継続的に行うためには、学校運営協議会等を通じた、校長の強いリーダーシップが求められます。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29</a:t>
            </a:fld>
            <a:endParaRPr kumimoji="1" lang="ja-JP" altLang="en-US"/>
          </a:p>
        </p:txBody>
      </p:sp>
      <p:graphicFrame>
        <p:nvGraphicFramePr>
          <p:cNvPr id="18" name="表 17"/>
          <p:cNvGraphicFramePr>
            <a:graphicFrameLocks noGrp="1"/>
          </p:cNvGraphicFramePr>
          <p:nvPr>
            <p:extLst>
              <p:ext uri="{D42A27DB-BD31-4B8C-83A1-F6EECF244321}">
                <p14:modId xmlns:p14="http://schemas.microsoft.com/office/powerpoint/2010/main" val="2272881735"/>
              </p:ext>
            </p:extLst>
          </p:nvPr>
        </p:nvGraphicFramePr>
        <p:xfrm>
          <a:off x="177489" y="1387007"/>
          <a:ext cx="8808720" cy="1777493"/>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02035">
                <a:tc>
                  <a:txBody>
                    <a:bodyPr/>
                    <a:lstStyle/>
                    <a:p>
                      <a:pPr algn="ctr"/>
                      <a:r>
                        <a:rPr kumimoji="1" lang="ja-JP" altLang="en-US" sz="2400" b="1" dirty="0">
                          <a:solidFill>
                            <a:schemeClr val="bg1"/>
                          </a:solidFill>
                        </a:rPr>
                        <a:t>校長として必要なマネジメント</a:t>
                      </a:r>
                    </a:p>
                  </a:txBody>
                  <a:tcPr anchor="ctr">
                    <a:solidFill>
                      <a:srgbClr val="008A87"/>
                    </a:solidFill>
                  </a:tcPr>
                </a:tc>
                <a:extLst>
                  <a:ext uri="{0D108BD9-81ED-4DB2-BD59-A6C34878D82A}">
                    <a16:rowId xmlns:a16="http://schemas.microsoft.com/office/drawing/2014/main" val="3327616702"/>
                  </a:ext>
                </a:extLst>
              </a:tr>
              <a:tr h="402035">
                <a:tc>
                  <a:txBody>
                    <a:bodyPr/>
                    <a:lstStyle/>
                    <a:p>
                      <a:pPr algn="ctr"/>
                      <a:r>
                        <a:rPr kumimoji="1" lang="ja-JP" altLang="en-US" sz="2400" b="1" dirty="0">
                          <a:solidFill>
                            <a:schemeClr val="tx1"/>
                          </a:solidFill>
                        </a:rPr>
                        <a:t>連携・協働</a:t>
                      </a:r>
                    </a:p>
                  </a:txBody>
                  <a:tcPr anchor="ctr">
                    <a:solidFill>
                      <a:srgbClr val="C4D79B"/>
                    </a:solidFill>
                  </a:tcPr>
                </a:tc>
                <a:extLst>
                  <a:ext uri="{0D108BD9-81ED-4DB2-BD59-A6C34878D82A}">
                    <a16:rowId xmlns:a16="http://schemas.microsoft.com/office/drawing/2014/main" val="985237687"/>
                  </a:ext>
                </a:extLst>
              </a:tr>
              <a:tr h="863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学校運営協議会や学校評議員会等を活用し、保護者や地域、関係機関と連携した協働体制を構築している。</a:t>
                      </a:r>
                      <a:endParaRPr kumimoji="1" lang="ja-JP" altLang="en-US" sz="2400" b="1" dirty="0"/>
                    </a:p>
                  </a:txBody>
                  <a:tcPr anchor="ctr">
                    <a:solidFill>
                      <a:schemeClr val="bg1"/>
                    </a:solidFill>
                  </a:tcPr>
                </a:tc>
                <a:extLst>
                  <a:ext uri="{0D108BD9-81ED-4DB2-BD59-A6C34878D82A}">
                    <a16:rowId xmlns:a16="http://schemas.microsoft.com/office/drawing/2014/main" val="3508207710"/>
                  </a:ext>
                </a:extLst>
              </a:tr>
            </a:tbl>
          </a:graphicData>
        </a:graphic>
      </p:graphicFrame>
      <p:sp>
        <p:nvSpPr>
          <p:cNvPr id="19" name="テキスト ボックス 18"/>
          <p:cNvSpPr txBox="1"/>
          <p:nvPr/>
        </p:nvSpPr>
        <p:spPr>
          <a:xfrm>
            <a:off x="-80772" y="5545650"/>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0" name="テキスト ボックス 19"/>
          <p:cNvSpPr txBox="1"/>
          <p:nvPr/>
        </p:nvSpPr>
        <p:spPr>
          <a:xfrm>
            <a:off x="-80772" y="3260781"/>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7" name="図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9796" y="2731819"/>
            <a:ext cx="389021" cy="389021"/>
          </a:xfrm>
          <a:prstGeom prst="rect">
            <a:avLst/>
          </a:prstGeom>
        </p:spPr>
      </p:pic>
      <p:sp>
        <p:nvSpPr>
          <p:cNvPr id="4" name="テキスト ボックス 3">
            <a:hlinkClick r:id="rId3"/>
            <a:extLst>
              <a:ext uri="{FF2B5EF4-FFF2-40B4-BE49-F238E27FC236}">
                <a16:creationId xmlns:a16="http://schemas.microsoft.com/office/drawing/2014/main" id="{2A437C18-6E8E-5F5B-9CF6-21596CE38E15}"/>
              </a:ext>
            </a:extLst>
          </p:cNvPr>
          <p:cNvSpPr txBox="1"/>
          <p:nvPr/>
        </p:nvSpPr>
        <p:spPr>
          <a:xfrm>
            <a:off x="166978" y="1440909"/>
            <a:ext cx="8808720" cy="1734795"/>
          </a:xfrm>
          <a:prstGeom prst="rect">
            <a:avLst/>
          </a:prstGeom>
          <a:noFill/>
        </p:spPr>
        <p:txBody>
          <a:bodyPr wrap="square" rtlCol="0">
            <a:spAutoFit/>
          </a:bodyPr>
          <a:lstStyle/>
          <a:p>
            <a:endParaRPr kumimoji="1" lang="ja-JP" altLang="en-US" dirty="0"/>
          </a:p>
        </p:txBody>
      </p:sp>
      <p:grpSp>
        <p:nvGrpSpPr>
          <p:cNvPr id="5" name="グループ化 4">
            <a:extLst>
              <a:ext uri="{FF2B5EF4-FFF2-40B4-BE49-F238E27FC236}">
                <a16:creationId xmlns:a16="http://schemas.microsoft.com/office/drawing/2014/main" id="{65E4A001-ABDC-3800-B4B1-88AE950DFBBB}"/>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800F0819-3D72-A318-28BA-21598A9F746C}"/>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3E18E3EC-2F0C-291C-DDA2-E9294202049B}"/>
                  </a:ext>
                </a:extLst>
              </p:cNvPr>
              <p:cNvGrpSpPr/>
              <p:nvPr/>
            </p:nvGrpSpPr>
            <p:grpSpPr>
              <a:xfrm>
                <a:off x="150483" y="75115"/>
                <a:ext cx="6953733" cy="402824"/>
                <a:chOff x="9330690" y="4935897"/>
                <a:chExt cx="6953733" cy="402824"/>
              </a:xfrm>
            </p:grpSpPr>
            <p:sp>
              <p:nvSpPr>
                <p:cNvPr id="12" name="額縁 35">
                  <a:hlinkClick r:id="" action="ppaction://hlinkshowjump?jump=firstslide"/>
                  <a:extLst>
                    <a:ext uri="{FF2B5EF4-FFF2-40B4-BE49-F238E27FC236}">
                      <a16:creationId xmlns:a16="http://schemas.microsoft.com/office/drawing/2014/main" id="{4421C8B4-4A6F-FA3B-742F-AFEF87983C24}"/>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36">
                  <a:hlinkClick r:id="rId4" action="ppaction://hlinksldjump"/>
                  <a:extLst>
                    <a:ext uri="{FF2B5EF4-FFF2-40B4-BE49-F238E27FC236}">
                      <a16:creationId xmlns:a16="http://schemas.microsoft.com/office/drawing/2014/main" id="{2DDD1499-5F84-5C29-75DA-9B45B1FCA410}"/>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37">
                  <a:hlinkClick r:id="rId5" action="ppaction://hlinksldjump"/>
                  <a:extLst>
                    <a:ext uri="{FF2B5EF4-FFF2-40B4-BE49-F238E27FC236}">
                      <a16:creationId xmlns:a16="http://schemas.microsoft.com/office/drawing/2014/main" id="{398110D2-F4D1-B411-A18F-48AB6F167A96}"/>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38">
                  <a:hlinkClick r:id="rId6" action="ppaction://hlinksldjump"/>
                  <a:extLst>
                    <a:ext uri="{FF2B5EF4-FFF2-40B4-BE49-F238E27FC236}">
                      <a16:creationId xmlns:a16="http://schemas.microsoft.com/office/drawing/2014/main" id="{83DB00C1-5549-16C6-5DEF-A0DDBB24A2D6}"/>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6" name="額縁 39">
                  <a:hlinkClick r:id="rId7" action="ppaction://hlinksldjump"/>
                  <a:extLst>
                    <a:ext uri="{FF2B5EF4-FFF2-40B4-BE49-F238E27FC236}">
                      <a16:creationId xmlns:a16="http://schemas.microsoft.com/office/drawing/2014/main" id="{131007A4-7F8F-BB0A-E5AB-A012B0EBE64B}"/>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1" name="額縁 40">
                  <a:hlinkClick r:id="rId8"/>
                  <a:extLst>
                    <a:ext uri="{FF2B5EF4-FFF2-40B4-BE49-F238E27FC236}">
                      <a16:creationId xmlns:a16="http://schemas.microsoft.com/office/drawing/2014/main" id="{89FA7887-4C46-FB95-DE01-C205EF595893}"/>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41">
                  <a:hlinkClick r:id="rId9" action="ppaction://hlinksldjump"/>
                  <a:extLst>
                    <a:ext uri="{FF2B5EF4-FFF2-40B4-BE49-F238E27FC236}">
                      <a16:creationId xmlns:a16="http://schemas.microsoft.com/office/drawing/2014/main" id="{D810D7F8-E00C-096F-B2EB-38A2F9E0509A}"/>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34">
                <a:hlinkClick r:id="rId10" action="ppaction://hlinksldjump"/>
                <a:extLst>
                  <a:ext uri="{FF2B5EF4-FFF2-40B4-BE49-F238E27FC236}">
                    <a16:creationId xmlns:a16="http://schemas.microsoft.com/office/drawing/2014/main" id="{F116819A-F203-2D87-7B8C-9DACB0DC4040}"/>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2">
              <a:hlinkClick r:id="rId11" action="ppaction://hlinksldjump"/>
              <a:extLst>
                <a:ext uri="{FF2B5EF4-FFF2-40B4-BE49-F238E27FC236}">
                  <a16:creationId xmlns:a16="http://schemas.microsoft.com/office/drawing/2014/main" id="{A3050DA0-8C4B-1587-52F8-441CD17C82EC}"/>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1665796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142875" y="1476375"/>
            <a:ext cx="9429750" cy="5467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 name="図 2"/>
          <p:cNvPicPr>
            <a:picLocks noChangeAspect="1"/>
          </p:cNvPicPr>
          <p:nvPr/>
        </p:nvPicPr>
        <p:blipFill rotWithShape="1">
          <a:blip r:embed="rId2"/>
          <a:srcRect l="4032" t="6424" r="2498"/>
          <a:stretch/>
        </p:blipFill>
        <p:spPr>
          <a:xfrm>
            <a:off x="4114971" y="5528137"/>
            <a:ext cx="3440382" cy="2835378"/>
          </a:xfrm>
          <a:prstGeom prst="rect">
            <a:avLst/>
          </a:prstGeom>
          <a:ln w="3175">
            <a:solidFill>
              <a:schemeClr val="tx1"/>
            </a:solidFill>
          </a:ln>
        </p:spPr>
      </p:pic>
      <p:pic>
        <p:nvPicPr>
          <p:cNvPr id="2" name="図 1"/>
          <p:cNvPicPr>
            <a:picLocks noChangeAspect="1"/>
          </p:cNvPicPr>
          <p:nvPr/>
        </p:nvPicPr>
        <p:blipFill rotWithShape="1">
          <a:blip r:embed="rId3"/>
          <a:srcRect l="31938" t="20130" r="15969" b="8578"/>
          <a:stretch/>
        </p:blipFill>
        <p:spPr>
          <a:xfrm>
            <a:off x="3682263" y="2371316"/>
            <a:ext cx="2800812" cy="2156158"/>
          </a:xfrm>
          <a:prstGeom prst="rect">
            <a:avLst/>
          </a:prstGeom>
          <a:ln w="3175">
            <a:solidFill>
              <a:srgbClr val="002060"/>
            </a:solidFill>
          </a:ln>
        </p:spPr>
      </p:pic>
      <p:graphicFrame>
        <p:nvGraphicFramePr>
          <p:cNvPr id="43" name="オブジェクト 42"/>
          <p:cNvGraphicFramePr>
            <a:graphicFrameLocks noChangeAspect="1"/>
          </p:cNvGraphicFramePr>
          <p:nvPr>
            <p:extLst>
              <p:ext uri="{D42A27DB-BD31-4B8C-83A1-F6EECF244321}">
                <p14:modId xmlns:p14="http://schemas.microsoft.com/office/powerpoint/2010/main" val="2560982286"/>
              </p:ext>
            </p:extLst>
          </p:nvPr>
        </p:nvGraphicFramePr>
        <p:xfrm>
          <a:off x="286137" y="3344254"/>
          <a:ext cx="3033844" cy="5096222"/>
        </p:xfrm>
        <a:graphic>
          <a:graphicData uri="http://schemas.openxmlformats.org/presentationml/2006/ole">
            <mc:AlternateContent xmlns:mc="http://schemas.openxmlformats.org/markup-compatibility/2006">
              <mc:Choice xmlns:v="urn:schemas-microsoft-com:vml" Requires="v">
                <p:oleObj name="ワークシート" r:id="rId4" imgW="10378653" imgH="17434450" progId="Excel.Sheet.12">
                  <p:embed/>
                </p:oleObj>
              </mc:Choice>
              <mc:Fallback>
                <p:oleObj name="ワークシート" r:id="rId4" imgW="10378653" imgH="17434450" progId="Excel.Sheet.12">
                  <p:embed/>
                  <p:pic>
                    <p:nvPicPr>
                      <p:cNvPr id="49" name="オブジェクト 48"/>
                      <p:cNvPicPr/>
                      <p:nvPr/>
                    </p:nvPicPr>
                    <p:blipFill>
                      <a:blip r:embed="rId5"/>
                      <a:stretch>
                        <a:fillRect/>
                      </a:stretch>
                    </p:blipFill>
                    <p:spPr>
                      <a:xfrm>
                        <a:off x="286137" y="3344254"/>
                        <a:ext cx="3033844" cy="5096222"/>
                      </a:xfrm>
                      <a:prstGeom prst="rect">
                        <a:avLst/>
                      </a:prstGeom>
                      <a:solidFill>
                        <a:schemeClr val="bg1"/>
                      </a:solidFill>
                      <a:ln w="3175">
                        <a:solidFill>
                          <a:schemeClr val="tx1"/>
                        </a:solidFill>
                      </a:ln>
                    </p:spPr>
                  </p:pic>
                </p:oleObj>
              </mc:Fallback>
            </mc:AlternateContent>
          </a:graphicData>
        </a:graphic>
      </p:graphicFrame>
      <p:sp>
        <p:nvSpPr>
          <p:cNvPr id="42" name="正方形/長方形 41"/>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 name="正方形/長方形 4">
            <a:hlinkClick r:id="rId6" action="ppaction://hlinksldjump"/>
          </p:cNvPr>
          <p:cNvSpPr/>
          <p:nvPr/>
        </p:nvSpPr>
        <p:spPr>
          <a:xfrm>
            <a:off x="2884170" y="597651"/>
            <a:ext cx="353568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76003" y="4486376"/>
            <a:ext cx="3054112" cy="38745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6"/>
          <p:cNvSpPr>
            <a:spLocks noGrp="1"/>
          </p:cNvSpPr>
          <p:nvPr>
            <p:ph type="sldNum" sz="quarter" idx="12"/>
          </p:nvPr>
        </p:nvSpPr>
        <p:spPr/>
        <p:txBody>
          <a:bodyPr/>
          <a:lstStyle/>
          <a:p>
            <a:fld id="{3985370A-2441-44D6-8B96-35D25EB4DDDF}" type="slidenum">
              <a:rPr kumimoji="1" lang="ja-JP" altLang="en-US" smtClean="0"/>
              <a:t>3</a:t>
            </a:fld>
            <a:endParaRPr kumimoji="1" lang="ja-JP" altLang="en-US"/>
          </a:p>
        </p:txBody>
      </p:sp>
      <p:sp>
        <p:nvSpPr>
          <p:cNvPr id="12" name="正方形/長方形 11"/>
          <p:cNvSpPr/>
          <p:nvPr/>
        </p:nvSpPr>
        <p:spPr>
          <a:xfrm>
            <a:off x="3634256" y="2938630"/>
            <a:ext cx="2876271" cy="443686"/>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2400373" y="691576"/>
            <a:ext cx="4404214" cy="707886"/>
          </a:xfrm>
          <a:prstGeom prst="rect">
            <a:avLst/>
          </a:prstGeom>
          <a:noFill/>
        </p:spPr>
        <p:txBody>
          <a:bodyPr wrap="square" rtlCol="0">
            <a:spAutoFit/>
          </a:bodyPr>
          <a:lstStyle/>
          <a:p>
            <a:r>
              <a:rPr kumimoji="1" lang="ja-JP" altLang="en-US" sz="4000" b="1" dirty="0"/>
              <a:t>活用ガイドの見方</a:t>
            </a:r>
          </a:p>
        </p:txBody>
      </p:sp>
      <p:sp>
        <p:nvSpPr>
          <p:cNvPr id="19" name="正方形/長方形 18"/>
          <p:cNvSpPr/>
          <p:nvPr/>
        </p:nvSpPr>
        <p:spPr>
          <a:xfrm>
            <a:off x="4083058" y="5887544"/>
            <a:ext cx="3454027" cy="36006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50026">
            <a:off x="2241831" y="2818190"/>
            <a:ext cx="1451664" cy="1451664"/>
          </a:xfrm>
          <a:prstGeom prst="rect">
            <a:avLst/>
          </a:prstGeom>
        </p:spPr>
      </p:pic>
      <p:pic>
        <p:nvPicPr>
          <p:cNvPr id="21" name="図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6978154">
            <a:off x="4628167" y="3594629"/>
            <a:ext cx="1240232" cy="1240232"/>
          </a:xfrm>
          <a:prstGeom prst="rect">
            <a:avLst/>
          </a:prstGeom>
        </p:spPr>
      </p:pic>
      <p:sp>
        <p:nvSpPr>
          <p:cNvPr id="23" name="角丸四角形吹き出し 22"/>
          <p:cNvSpPr/>
          <p:nvPr/>
        </p:nvSpPr>
        <p:spPr>
          <a:xfrm>
            <a:off x="216963" y="2069917"/>
            <a:ext cx="2665490" cy="1121144"/>
          </a:xfrm>
          <a:prstGeom prst="wedgeRoundRectCallout">
            <a:avLst>
              <a:gd name="adj1" fmla="val -12306"/>
              <a:gd name="adj2" fmla="val 132655"/>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a:t>
            </a:r>
            <a:r>
              <a:rPr kumimoji="1" lang="ja-JP" altLang="en-US" sz="1400" b="1" dirty="0">
                <a:solidFill>
                  <a:schemeClr val="tx1"/>
                </a:solidFill>
              </a:rPr>
              <a:t>育成指標の中で、詳しく知りたい部分をクリックすると、解説画面に変わります。</a:t>
            </a:r>
            <a:endParaRPr kumimoji="1" lang="en-US" altLang="ja-JP" sz="1400" b="1" dirty="0">
              <a:solidFill>
                <a:schemeClr val="tx1"/>
              </a:solidFill>
            </a:endParaRPr>
          </a:p>
          <a:p>
            <a:r>
              <a:rPr kumimoji="1" lang="en-US" altLang="ja-JP" sz="1050" b="1" dirty="0">
                <a:solidFill>
                  <a:schemeClr val="tx1"/>
                </a:solidFill>
              </a:rPr>
              <a:t>※</a:t>
            </a:r>
            <a:r>
              <a:rPr kumimoji="1" lang="ja-JP" altLang="en-US" sz="1050" b="1" dirty="0">
                <a:solidFill>
                  <a:schemeClr val="tx1"/>
                </a:solidFill>
              </a:rPr>
              <a:t>育成指標は、前半部と後半部に分けて表示しています。</a:t>
            </a:r>
          </a:p>
        </p:txBody>
      </p:sp>
      <p:sp>
        <p:nvSpPr>
          <p:cNvPr id="24" name="角丸四角形吹き出し 23"/>
          <p:cNvSpPr/>
          <p:nvPr/>
        </p:nvSpPr>
        <p:spPr>
          <a:xfrm>
            <a:off x="3536530" y="1588232"/>
            <a:ext cx="3476454" cy="518814"/>
          </a:xfrm>
          <a:prstGeom prst="wedgeRoundRectCallout">
            <a:avLst>
              <a:gd name="adj1" fmla="val -28380"/>
              <a:gd name="adj2" fmla="val 182976"/>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r>
              <a:rPr kumimoji="1" lang="ja-JP" altLang="en-US" sz="1400" dirty="0">
                <a:solidFill>
                  <a:schemeClr val="tx1"/>
                </a:solidFill>
              </a:rPr>
              <a:t>　</a:t>
            </a:r>
            <a:r>
              <a:rPr kumimoji="1" lang="ja-JP" altLang="en-US" sz="1400" b="1" dirty="0">
                <a:solidFill>
                  <a:schemeClr val="tx1"/>
                </a:solidFill>
              </a:rPr>
              <a:t>各指標は、総合教育センターの研修計画にリンクしています。</a:t>
            </a:r>
          </a:p>
        </p:txBody>
      </p:sp>
      <p:sp>
        <p:nvSpPr>
          <p:cNvPr id="25" name="角丸四角形吹き出し 24"/>
          <p:cNvSpPr/>
          <p:nvPr/>
        </p:nvSpPr>
        <p:spPr>
          <a:xfrm>
            <a:off x="3815820" y="4874323"/>
            <a:ext cx="3103761" cy="531718"/>
          </a:xfrm>
          <a:prstGeom prst="wedgeRoundRectCallout">
            <a:avLst>
              <a:gd name="adj1" fmla="val -16183"/>
              <a:gd name="adj2" fmla="val 92733"/>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r>
              <a:rPr kumimoji="1" lang="ja-JP" altLang="en-US" sz="1400" dirty="0">
                <a:solidFill>
                  <a:schemeClr val="tx1"/>
                </a:solidFill>
              </a:rPr>
              <a:t>　</a:t>
            </a:r>
            <a:r>
              <a:rPr kumimoji="1" lang="ja-JP" altLang="en-US" sz="1400" b="1" dirty="0">
                <a:solidFill>
                  <a:schemeClr val="tx1"/>
                </a:solidFill>
              </a:rPr>
              <a:t>総合教育センターの具体的な研修会名と研修内容が確認できます。</a:t>
            </a:r>
          </a:p>
        </p:txBody>
      </p:sp>
      <p:pic>
        <p:nvPicPr>
          <p:cNvPr id="32" name="図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58536" y="4486376"/>
            <a:ext cx="617504" cy="617504"/>
          </a:xfrm>
          <a:prstGeom prst="rect">
            <a:avLst/>
          </a:prstGeom>
          <a:noFill/>
          <a:ln>
            <a:noFill/>
          </a:ln>
          <a:effectLst>
            <a:outerShdw blurRad="190500" algn="tl" rotWithShape="0">
              <a:schemeClr val="bg1">
                <a:lumMod val="50000"/>
                <a:alpha val="70000"/>
              </a:schemeClr>
            </a:outerShdw>
          </a:effectLst>
        </p:spPr>
      </p:pic>
      <p:sp>
        <p:nvSpPr>
          <p:cNvPr id="34" name="正方形/長方形 33"/>
          <p:cNvSpPr/>
          <p:nvPr/>
        </p:nvSpPr>
        <p:spPr>
          <a:xfrm>
            <a:off x="6740446" y="5518699"/>
            <a:ext cx="814907" cy="22106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7179676" y="3142623"/>
            <a:ext cx="1666529" cy="1694047"/>
          </a:xfrm>
          <a:prstGeom prst="rect">
            <a:avLst/>
          </a:prstGeom>
          <a:ln w="38100">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b="1" dirty="0"/>
              <a:t>総合教育センター</a:t>
            </a:r>
            <a:r>
              <a:rPr kumimoji="1" lang="en-US" altLang="ja-JP" sz="1400" b="1" dirty="0"/>
              <a:t>｢</a:t>
            </a:r>
            <a:r>
              <a:rPr kumimoji="1" lang="ja-JP" altLang="en-US" sz="1400" b="1" dirty="0">
                <a:solidFill>
                  <a:srgbClr val="FF0000"/>
                </a:solidFill>
              </a:rPr>
              <a:t>研修</a:t>
            </a:r>
            <a:r>
              <a:rPr kumimoji="1" lang="en-US" altLang="ja-JP" sz="1400" b="1" dirty="0" err="1">
                <a:solidFill>
                  <a:srgbClr val="FF0000"/>
                </a:solidFill>
              </a:rPr>
              <a:t>MyPage</a:t>
            </a:r>
            <a:r>
              <a:rPr kumimoji="1" lang="en-US" altLang="ja-JP" sz="1400" b="1" dirty="0"/>
              <a:t>｣</a:t>
            </a:r>
            <a:r>
              <a:rPr kumimoji="1" lang="ja-JP" altLang="en-US" sz="1400" b="1" dirty="0"/>
              <a:t>の画面からログインして、知りたい研修の実施要項をダウンロードできます。</a:t>
            </a:r>
          </a:p>
        </p:txBody>
      </p:sp>
      <p:pic>
        <p:nvPicPr>
          <p:cNvPr id="35" name="図 3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274622">
            <a:off x="6884756" y="4606841"/>
            <a:ext cx="856169" cy="877196"/>
          </a:xfrm>
          <a:prstGeom prst="rect">
            <a:avLst/>
          </a:prstGeom>
        </p:spPr>
      </p:pic>
      <p:sp>
        <p:nvSpPr>
          <p:cNvPr id="9" name="テキスト ボックス 8"/>
          <p:cNvSpPr txBox="1"/>
          <p:nvPr/>
        </p:nvSpPr>
        <p:spPr>
          <a:xfrm>
            <a:off x="216963" y="1600573"/>
            <a:ext cx="339988" cy="430887"/>
          </a:xfrm>
          <a:prstGeom prst="rect">
            <a:avLst/>
          </a:prstGeom>
          <a:solidFill>
            <a:schemeClr val="accent1"/>
          </a:solidFill>
        </p:spPr>
        <p:txBody>
          <a:bodyPr wrap="square" lIns="0" tIns="0" rIns="0" bIns="0" rtlCol="0">
            <a:spAutoFit/>
          </a:bodyPr>
          <a:lstStyle/>
          <a:p>
            <a:r>
              <a:rPr kumimoji="1" lang="ja-JP" altLang="en-US" sz="2800" b="1" dirty="0">
                <a:solidFill>
                  <a:schemeClr val="bg1"/>
                </a:solidFill>
              </a:rPr>
              <a:t>①</a:t>
            </a:r>
          </a:p>
        </p:txBody>
      </p:sp>
      <p:sp>
        <p:nvSpPr>
          <p:cNvPr id="37" name="テキスト ボックス 36"/>
          <p:cNvSpPr txBox="1"/>
          <p:nvPr/>
        </p:nvSpPr>
        <p:spPr>
          <a:xfrm>
            <a:off x="3006302" y="1574829"/>
            <a:ext cx="471064" cy="523220"/>
          </a:xfrm>
          <a:prstGeom prst="rect">
            <a:avLst/>
          </a:prstGeom>
          <a:solidFill>
            <a:schemeClr val="accent1"/>
          </a:solidFill>
        </p:spPr>
        <p:txBody>
          <a:bodyPr wrap="square" rtlCol="0">
            <a:spAutoFit/>
          </a:bodyPr>
          <a:lstStyle/>
          <a:p>
            <a:r>
              <a:rPr kumimoji="1" lang="ja-JP" altLang="en-US" sz="2800" b="1" dirty="0">
                <a:solidFill>
                  <a:schemeClr val="bg1"/>
                </a:solidFill>
              </a:rPr>
              <a:t>②</a:t>
            </a:r>
          </a:p>
        </p:txBody>
      </p:sp>
      <p:sp>
        <p:nvSpPr>
          <p:cNvPr id="38" name="テキスト ボックス 37"/>
          <p:cNvSpPr txBox="1"/>
          <p:nvPr/>
        </p:nvSpPr>
        <p:spPr>
          <a:xfrm>
            <a:off x="3399924" y="4565930"/>
            <a:ext cx="471064" cy="523220"/>
          </a:xfrm>
          <a:prstGeom prst="rect">
            <a:avLst/>
          </a:prstGeom>
          <a:noFill/>
        </p:spPr>
        <p:txBody>
          <a:bodyPr wrap="square" rtlCol="0">
            <a:spAutoFit/>
          </a:bodyPr>
          <a:lstStyle/>
          <a:p>
            <a:r>
              <a:rPr kumimoji="1" lang="ja-JP" altLang="en-US" sz="2800" b="1" dirty="0">
                <a:solidFill>
                  <a:schemeClr val="bg1"/>
                </a:solidFill>
              </a:rPr>
              <a:t>③</a:t>
            </a:r>
          </a:p>
        </p:txBody>
      </p:sp>
      <p:sp>
        <p:nvSpPr>
          <p:cNvPr id="39" name="テキスト ボックス 38"/>
          <p:cNvSpPr txBox="1"/>
          <p:nvPr/>
        </p:nvSpPr>
        <p:spPr>
          <a:xfrm>
            <a:off x="7194873" y="2691366"/>
            <a:ext cx="360480" cy="430887"/>
          </a:xfrm>
          <a:prstGeom prst="rect">
            <a:avLst/>
          </a:prstGeom>
          <a:solidFill>
            <a:schemeClr val="accent1"/>
          </a:solidFill>
        </p:spPr>
        <p:txBody>
          <a:bodyPr wrap="square" lIns="0" tIns="0" rIns="0" bIns="0" rtlCol="0">
            <a:spAutoFit/>
          </a:bodyPr>
          <a:lstStyle/>
          <a:p>
            <a:r>
              <a:rPr kumimoji="1" lang="ja-JP" altLang="en-US" sz="2800" b="1" dirty="0">
                <a:solidFill>
                  <a:schemeClr val="bg1"/>
                </a:solidFill>
              </a:rPr>
              <a:t>④</a:t>
            </a:r>
          </a:p>
        </p:txBody>
      </p:sp>
      <p:pic>
        <p:nvPicPr>
          <p:cNvPr id="52" name="図 5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19962" y="3035502"/>
            <a:ext cx="617504" cy="617504"/>
          </a:xfrm>
          <a:prstGeom prst="rect">
            <a:avLst/>
          </a:prstGeom>
          <a:noFill/>
          <a:ln>
            <a:noFill/>
          </a:ln>
          <a:effectLst>
            <a:outerShdw blurRad="190500" algn="tl" rotWithShape="0">
              <a:schemeClr val="bg1">
                <a:lumMod val="50000"/>
                <a:alpha val="70000"/>
              </a:schemeClr>
            </a:outerShdw>
          </a:effectLst>
        </p:spPr>
      </p:pic>
      <p:pic>
        <p:nvPicPr>
          <p:cNvPr id="53" name="図 5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19581" y="5498205"/>
            <a:ext cx="617504" cy="617504"/>
          </a:xfrm>
          <a:prstGeom prst="rect">
            <a:avLst/>
          </a:prstGeom>
          <a:noFill/>
          <a:ln>
            <a:noFill/>
          </a:ln>
          <a:effectLst>
            <a:outerShdw blurRad="190500" algn="tl" rotWithShape="0">
              <a:schemeClr val="bg1">
                <a:lumMod val="50000"/>
                <a:alpha val="70000"/>
              </a:schemeClr>
            </a:outerShdw>
          </a:effectLst>
        </p:spPr>
      </p:pic>
      <p:grpSp>
        <p:nvGrpSpPr>
          <p:cNvPr id="4" name="グループ化 3">
            <a:extLst>
              <a:ext uri="{FF2B5EF4-FFF2-40B4-BE49-F238E27FC236}">
                <a16:creationId xmlns:a16="http://schemas.microsoft.com/office/drawing/2014/main" id="{ABA0C23B-CE3E-7B54-6EA9-3E9B62302C73}"/>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D507E703-CAB9-8CC9-1D47-955596392307}"/>
                </a:ext>
              </a:extLst>
            </p:cNvPr>
            <p:cNvGrpSpPr/>
            <p:nvPr/>
          </p:nvGrpSpPr>
          <p:grpSpPr>
            <a:xfrm>
              <a:off x="150483" y="75115"/>
              <a:ext cx="7683666" cy="402824"/>
              <a:chOff x="150483" y="75115"/>
              <a:chExt cx="7683666" cy="402824"/>
            </a:xfrm>
          </p:grpSpPr>
          <p:grpSp>
            <p:nvGrpSpPr>
              <p:cNvPr id="14" name="グループ化 13">
                <a:extLst>
                  <a:ext uri="{FF2B5EF4-FFF2-40B4-BE49-F238E27FC236}">
                    <a16:creationId xmlns:a16="http://schemas.microsoft.com/office/drawing/2014/main" id="{0BC69F80-6A69-307F-61A6-81DBE68C69E7}"/>
                  </a:ext>
                </a:extLst>
              </p:cNvPr>
              <p:cNvGrpSpPr/>
              <p:nvPr/>
            </p:nvGrpSpPr>
            <p:grpSpPr>
              <a:xfrm>
                <a:off x="150483" y="75115"/>
                <a:ext cx="6953733" cy="402824"/>
                <a:chOff x="9330690" y="4935897"/>
                <a:chExt cx="6953733" cy="402824"/>
              </a:xfrm>
            </p:grpSpPr>
            <p:sp>
              <p:nvSpPr>
                <p:cNvPr id="16" name="額縁 35">
                  <a:hlinkClick r:id="" action="ppaction://hlinkshowjump?jump=firstslide"/>
                  <a:extLst>
                    <a:ext uri="{FF2B5EF4-FFF2-40B4-BE49-F238E27FC236}">
                      <a16:creationId xmlns:a16="http://schemas.microsoft.com/office/drawing/2014/main" id="{ABB6E175-2455-FC0C-E9FC-E7BED2DCBEB1}"/>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7" name="額縁 36">
                  <a:hlinkClick r:id="rId11" action="ppaction://hlinksldjump"/>
                  <a:extLst>
                    <a:ext uri="{FF2B5EF4-FFF2-40B4-BE49-F238E27FC236}">
                      <a16:creationId xmlns:a16="http://schemas.microsoft.com/office/drawing/2014/main" id="{7C092C9C-1807-6A1C-21CE-D61F49CBD013}"/>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2" name="額縁 37">
                  <a:hlinkClick r:id="rId12" action="ppaction://hlinksldjump"/>
                  <a:extLst>
                    <a:ext uri="{FF2B5EF4-FFF2-40B4-BE49-F238E27FC236}">
                      <a16:creationId xmlns:a16="http://schemas.microsoft.com/office/drawing/2014/main" id="{E0F672A3-7181-EC8E-2A11-335E92DB8DF2}"/>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6" name="額縁 38">
                  <a:hlinkClick r:id="rId13" action="ppaction://hlinksldjump"/>
                  <a:extLst>
                    <a:ext uri="{FF2B5EF4-FFF2-40B4-BE49-F238E27FC236}">
                      <a16:creationId xmlns:a16="http://schemas.microsoft.com/office/drawing/2014/main" id="{5517CEFD-D73C-E840-BE16-02067470CF5F}"/>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7" name="額縁 39">
                  <a:hlinkClick r:id="rId14" action="ppaction://hlinksldjump"/>
                  <a:extLst>
                    <a:ext uri="{FF2B5EF4-FFF2-40B4-BE49-F238E27FC236}">
                      <a16:creationId xmlns:a16="http://schemas.microsoft.com/office/drawing/2014/main" id="{6A4BBF06-8B87-C005-F00E-D5AF1E9B122D}"/>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8" name="額縁 40">
                  <a:hlinkClick r:id="rId15"/>
                  <a:extLst>
                    <a:ext uri="{FF2B5EF4-FFF2-40B4-BE49-F238E27FC236}">
                      <a16:creationId xmlns:a16="http://schemas.microsoft.com/office/drawing/2014/main" id="{3B86DDC5-57B6-F155-88E0-F5EDC886C876}"/>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9" name="額縁 41">
                  <a:hlinkClick r:id="rId16" action="ppaction://hlinksldjump"/>
                  <a:extLst>
                    <a:ext uri="{FF2B5EF4-FFF2-40B4-BE49-F238E27FC236}">
                      <a16:creationId xmlns:a16="http://schemas.microsoft.com/office/drawing/2014/main" id="{CFDA35A4-094C-DC0E-2D7B-A19B8854D5AB}"/>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5" name="額縁 34">
                <a:hlinkClick r:id="rId17" action="ppaction://hlinksldjump"/>
                <a:extLst>
                  <a:ext uri="{FF2B5EF4-FFF2-40B4-BE49-F238E27FC236}">
                    <a16:creationId xmlns:a16="http://schemas.microsoft.com/office/drawing/2014/main" id="{9669726F-234F-18C7-4BC6-5F2C5C1F5E3E}"/>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10" name="額縁 32">
              <a:hlinkClick r:id="rId18" action="ppaction://hlinksldjump"/>
              <a:extLst>
                <a:ext uri="{FF2B5EF4-FFF2-40B4-BE49-F238E27FC236}">
                  <a16:creationId xmlns:a16="http://schemas.microsoft.com/office/drawing/2014/main" id="{31C030F9-D3E3-24BD-E40A-206FE59EE805}"/>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2449351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sp>
        <p:nvSpPr>
          <p:cNvPr id="33" name="正方形/長方形 3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25821" y="661372"/>
            <a:ext cx="8622791" cy="668448"/>
          </a:xfrm>
        </p:spPr>
        <p:txBody>
          <a:bodyPr>
            <a:normAutofit/>
          </a:bodyPr>
          <a:lstStyle/>
          <a:p>
            <a:pPr algn="l"/>
            <a:r>
              <a:rPr lang="ja-JP" altLang="en-US" sz="3600" b="1" dirty="0">
                <a:latin typeface="+mn-ea"/>
                <a:ea typeface="+mn-ea"/>
              </a:rPr>
              <a:t>　</a:t>
            </a:r>
            <a:r>
              <a:rPr lang="ja-JP" altLang="en-US" sz="3200" b="1" dirty="0">
                <a:latin typeface="+mn-ea"/>
                <a:ea typeface="+mn-ea"/>
              </a:rPr>
              <a:t>具体的な活用場面①</a:t>
            </a:r>
            <a:endParaRPr lang="ja-JP" altLang="en-US" sz="3200" b="1" dirty="0">
              <a:solidFill>
                <a:srgbClr val="FF0000"/>
              </a:solidFill>
              <a:latin typeface="+mn-ea"/>
              <a:ea typeface="+mn-ea"/>
            </a:endParaRPr>
          </a:p>
        </p:txBody>
      </p:sp>
      <p:graphicFrame>
        <p:nvGraphicFramePr>
          <p:cNvPr id="16" name="図表 15"/>
          <p:cNvGraphicFramePr/>
          <p:nvPr/>
        </p:nvGraphicFramePr>
        <p:xfrm>
          <a:off x="109728" y="1482015"/>
          <a:ext cx="8942832" cy="1854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角丸四角形 18"/>
          <p:cNvSpPr/>
          <p:nvPr/>
        </p:nvSpPr>
        <p:spPr>
          <a:xfrm>
            <a:off x="109728" y="3488267"/>
            <a:ext cx="6675120" cy="3244164"/>
          </a:xfrm>
          <a:prstGeom prst="roundRect">
            <a:avLst>
              <a:gd name="adj" fmla="val 7439"/>
            </a:avLst>
          </a:prstGeom>
          <a:solidFill>
            <a:schemeClr val="bg1"/>
          </a:solidFill>
          <a:ln w="19050">
            <a:solidFill>
              <a:srgbClr val="CC00FF"/>
            </a:solidFill>
          </a:ln>
        </p:spPr>
        <p:style>
          <a:lnRef idx="2">
            <a:schemeClr val="accent2"/>
          </a:lnRef>
          <a:fillRef idx="1">
            <a:schemeClr val="lt1"/>
          </a:fillRef>
          <a:effectRef idx="0">
            <a:schemeClr val="accent2"/>
          </a:effectRef>
          <a:fontRef idx="minor">
            <a:schemeClr val="dk1"/>
          </a:fontRef>
        </p:style>
        <p:txBody>
          <a:bodyPr lIns="72000" tIns="108000" rIns="72000" rtlCol="0" anchor="ctr"/>
          <a:lstStyle/>
          <a:p>
            <a:pPr>
              <a:lnSpc>
                <a:spcPts val="2100"/>
              </a:lnSpc>
            </a:pPr>
            <a:r>
              <a:rPr kumimoji="1" lang="ja-JP" altLang="en-US" sz="2200" b="1" dirty="0"/>
              <a:t>◆自己観察書の作成</a:t>
            </a:r>
            <a:endParaRPr kumimoji="1" lang="en-US" altLang="ja-JP" sz="2200" b="1" dirty="0"/>
          </a:p>
          <a:p>
            <a:pPr>
              <a:lnSpc>
                <a:spcPts val="1000"/>
              </a:lnSpc>
            </a:pPr>
            <a:endParaRPr kumimoji="1" lang="en-US" altLang="ja-JP" sz="2200" b="1" dirty="0"/>
          </a:p>
          <a:p>
            <a:pPr marL="177800" indent="-177800" algn="just">
              <a:lnSpc>
                <a:spcPts val="2100"/>
              </a:lnSpc>
            </a:pPr>
            <a:r>
              <a:rPr lang="ja-JP" altLang="en-US" sz="2000" dirty="0">
                <a:latin typeface="+mj-ea"/>
              </a:rPr>
              <a:t>・</a:t>
            </a:r>
            <a:r>
              <a:rPr lang="ja-JP" altLang="en-US" dirty="0">
                <a:latin typeface="+mj-ea"/>
              </a:rPr>
              <a:t>年度当初、学校教育目標や学校経営方針などを踏まえ、年間の自己目標等を設定する際に「やまなし教員等育成指標」や「研修履歴」を補助資料として活用していくことで、自身の課題を明確にしたうえで目標設定ができる。特に、研修目標・計画を設定する際は、自己目標の達成にあたり、自身のキャリアステージで求められる資質・能力や校務分掌で期待される役割と関連付ける。</a:t>
            </a:r>
            <a:endParaRPr kumimoji="1" lang="en-US" altLang="ja-JP" b="1" dirty="0"/>
          </a:p>
          <a:p>
            <a:pPr marL="177800" indent="-177800" algn="just">
              <a:lnSpc>
                <a:spcPts val="2100"/>
              </a:lnSpc>
            </a:pPr>
            <a:r>
              <a:rPr lang="ja-JP" altLang="en-US" sz="2000" dirty="0">
                <a:latin typeface="+mj-ea"/>
              </a:rPr>
              <a:t>・</a:t>
            </a:r>
            <a:r>
              <a:rPr lang="ja-JP" altLang="en-US" dirty="0">
                <a:latin typeface="+mj-ea"/>
              </a:rPr>
              <a:t>年度末、</a:t>
            </a:r>
            <a:r>
              <a:rPr lang="en-US" altLang="ja-JP" dirty="0">
                <a:latin typeface="+mj-ea"/>
              </a:rPr>
              <a:t>1</a:t>
            </a:r>
            <a:r>
              <a:rPr lang="ja-JP" altLang="en-US" dirty="0">
                <a:latin typeface="+mj-ea"/>
              </a:rPr>
              <a:t>年間の取組状況や自己反省を記入する際にも、これらの資料を活用して振り返りを行い、次年度の目標設定に生かす。</a:t>
            </a:r>
            <a:endParaRPr lang="ja-JP" altLang="en-US" b="1" dirty="0">
              <a:solidFill>
                <a:srgbClr val="FF0000"/>
              </a:solidFill>
            </a:endParaRPr>
          </a:p>
        </p:txBody>
      </p:sp>
      <p:pic>
        <p:nvPicPr>
          <p:cNvPr id="20" name="図 19"/>
          <p:cNvPicPr>
            <a:picLocks noChangeAspect="1"/>
          </p:cNvPicPr>
          <p:nvPr/>
        </p:nvPicPr>
        <p:blipFill rotWithShape="1">
          <a:blip r:embed="rId7"/>
          <a:srcRect l="22856" t="26814" r="52074" b="14962"/>
          <a:stretch/>
        </p:blipFill>
        <p:spPr>
          <a:xfrm>
            <a:off x="6909797" y="3767328"/>
            <a:ext cx="2218981" cy="2898649"/>
          </a:xfrm>
          <a:prstGeom prst="rect">
            <a:avLst/>
          </a:prstGeom>
        </p:spPr>
      </p:pic>
      <p:sp>
        <p:nvSpPr>
          <p:cNvPr id="21" name="四角形吹き出し 20"/>
          <p:cNvSpPr/>
          <p:nvPr/>
        </p:nvSpPr>
        <p:spPr>
          <a:xfrm>
            <a:off x="6833579" y="4615159"/>
            <a:ext cx="1185709" cy="2117272"/>
          </a:xfrm>
          <a:prstGeom prst="wedgeRectCallout">
            <a:avLst>
              <a:gd name="adj1" fmla="val -64950"/>
              <a:gd name="adj2" fmla="val -29841"/>
            </a:avLst>
          </a:prstGeom>
          <a:noFill/>
          <a:ln w="317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2" name="角丸四角形 21"/>
          <p:cNvSpPr/>
          <p:nvPr/>
        </p:nvSpPr>
        <p:spPr>
          <a:xfrm>
            <a:off x="4621528" y="715213"/>
            <a:ext cx="4029456" cy="560765"/>
          </a:xfrm>
          <a:prstGeom prst="roundRect">
            <a:avLst>
              <a:gd name="adj" fmla="val 32070"/>
            </a:avLst>
          </a:prstGeom>
          <a:solidFill>
            <a:srgbClr val="7030A0"/>
          </a:solidFill>
          <a:ln w="9525">
            <a:solidFill>
              <a:srgbClr val="FF00FF"/>
            </a:solidFill>
          </a:ln>
        </p:spPr>
        <p:style>
          <a:lnRef idx="2">
            <a:schemeClr val="accent2"/>
          </a:lnRef>
          <a:fillRef idx="1">
            <a:schemeClr val="lt1"/>
          </a:fillRef>
          <a:effectRef idx="0">
            <a:schemeClr val="accent2"/>
          </a:effectRef>
          <a:fontRef idx="minor">
            <a:schemeClr val="dk1"/>
          </a:fontRef>
        </p:style>
        <p:txBody>
          <a:bodyPr vert="horz" lIns="72000" tIns="46800" rIns="72000" rtlCol="0" anchor="ctr"/>
          <a:lstStyle/>
          <a:p>
            <a:pPr algn="ctr"/>
            <a:r>
              <a:rPr lang="ja-JP" altLang="en-US" sz="2800" b="1" dirty="0">
                <a:solidFill>
                  <a:schemeClr val="bg1"/>
                </a:solidFill>
                <a:latin typeface="+mn-ea"/>
              </a:rPr>
              <a:t>自己目標の設定・評価</a:t>
            </a:r>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30</a:t>
            </a:fld>
            <a:endParaRPr kumimoji="1" lang="ja-JP" altLang="en-US"/>
          </a:p>
        </p:txBody>
      </p:sp>
      <p:grpSp>
        <p:nvGrpSpPr>
          <p:cNvPr id="4" name="グループ化 3">
            <a:extLst>
              <a:ext uri="{FF2B5EF4-FFF2-40B4-BE49-F238E27FC236}">
                <a16:creationId xmlns:a16="http://schemas.microsoft.com/office/drawing/2014/main" id="{021C2B47-B974-1142-F275-FD075A53259E}"/>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4E612BD0-9D4C-D25F-6289-2311283F5167}"/>
                </a:ext>
              </a:extLst>
            </p:cNvPr>
            <p:cNvGrpSpPr/>
            <p:nvPr/>
          </p:nvGrpSpPr>
          <p:grpSpPr>
            <a:xfrm>
              <a:off x="150483" y="75115"/>
              <a:ext cx="7683666" cy="402824"/>
              <a:chOff x="150483" y="75115"/>
              <a:chExt cx="7683666" cy="402824"/>
            </a:xfrm>
          </p:grpSpPr>
          <p:grpSp>
            <p:nvGrpSpPr>
              <p:cNvPr id="7" name="グループ化 6">
                <a:extLst>
                  <a:ext uri="{FF2B5EF4-FFF2-40B4-BE49-F238E27FC236}">
                    <a16:creationId xmlns:a16="http://schemas.microsoft.com/office/drawing/2014/main" id="{614953E4-22A6-23F5-F548-302FDFADF5F8}"/>
                  </a:ext>
                </a:extLst>
              </p:cNvPr>
              <p:cNvGrpSpPr/>
              <p:nvPr/>
            </p:nvGrpSpPr>
            <p:grpSpPr>
              <a:xfrm>
                <a:off x="150483" y="75115"/>
                <a:ext cx="6953733" cy="402824"/>
                <a:chOff x="9330690" y="4935897"/>
                <a:chExt cx="6953733" cy="402824"/>
              </a:xfrm>
            </p:grpSpPr>
            <p:sp>
              <p:nvSpPr>
                <p:cNvPr id="9" name="額縁 35">
                  <a:hlinkClick r:id="" action="ppaction://hlinkshowjump?jump=firstslide"/>
                  <a:extLst>
                    <a:ext uri="{FF2B5EF4-FFF2-40B4-BE49-F238E27FC236}">
                      <a16:creationId xmlns:a16="http://schemas.microsoft.com/office/drawing/2014/main" id="{4213DDF2-7894-A639-3C9A-FBE86815CF1D}"/>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0" name="額縁 36">
                  <a:hlinkClick r:id="rId8" action="ppaction://hlinksldjump"/>
                  <a:extLst>
                    <a:ext uri="{FF2B5EF4-FFF2-40B4-BE49-F238E27FC236}">
                      <a16:creationId xmlns:a16="http://schemas.microsoft.com/office/drawing/2014/main" id="{04863465-3554-3929-FF91-36A47B68A3DB}"/>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1" name="額縁 37">
                  <a:hlinkClick r:id="rId9" action="ppaction://hlinksldjump"/>
                  <a:extLst>
                    <a:ext uri="{FF2B5EF4-FFF2-40B4-BE49-F238E27FC236}">
                      <a16:creationId xmlns:a16="http://schemas.microsoft.com/office/drawing/2014/main" id="{347CDE74-9DD6-2E45-EF2F-61F9535850DD}"/>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2" name="額縁 38">
                  <a:hlinkClick r:id="rId10" action="ppaction://hlinksldjump"/>
                  <a:extLst>
                    <a:ext uri="{FF2B5EF4-FFF2-40B4-BE49-F238E27FC236}">
                      <a16:creationId xmlns:a16="http://schemas.microsoft.com/office/drawing/2014/main" id="{373F311D-960D-85F6-1605-FA09C4D81315}"/>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3" name="額縁 39">
                  <a:hlinkClick r:id="rId11" action="ppaction://hlinksldjump"/>
                  <a:extLst>
                    <a:ext uri="{FF2B5EF4-FFF2-40B4-BE49-F238E27FC236}">
                      <a16:creationId xmlns:a16="http://schemas.microsoft.com/office/drawing/2014/main" id="{4D73129B-4D23-39C2-1C5C-C0E8A082C0D3}"/>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4" name="額縁 40">
                  <a:hlinkClick r:id="rId12"/>
                  <a:extLst>
                    <a:ext uri="{FF2B5EF4-FFF2-40B4-BE49-F238E27FC236}">
                      <a16:creationId xmlns:a16="http://schemas.microsoft.com/office/drawing/2014/main" id="{3F391469-A9BA-3762-7E90-1638A9B803E5}"/>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5" name="額縁 41">
                  <a:hlinkClick r:id="rId13" action="ppaction://hlinksldjump"/>
                  <a:extLst>
                    <a:ext uri="{FF2B5EF4-FFF2-40B4-BE49-F238E27FC236}">
                      <a16:creationId xmlns:a16="http://schemas.microsoft.com/office/drawing/2014/main" id="{CED153A2-AD88-22DA-AA09-E007DEB13877}"/>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8" name="額縁 34">
                <a:hlinkClick r:id="rId14" action="ppaction://hlinksldjump"/>
                <a:extLst>
                  <a:ext uri="{FF2B5EF4-FFF2-40B4-BE49-F238E27FC236}">
                    <a16:creationId xmlns:a16="http://schemas.microsoft.com/office/drawing/2014/main" id="{D4770B35-A98A-140E-5A8F-C2073073DBF6}"/>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6" name="額縁 32">
              <a:hlinkClick r:id="rId15" action="ppaction://hlinksldjump"/>
              <a:extLst>
                <a:ext uri="{FF2B5EF4-FFF2-40B4-BE49-F238E27FC236}">
                  <a16:creationId xmlns:a16="http://schemas.microsoft.com/office/drawing/2014/main" id="{61B4EC20-6087-3D9C-C62B-5F50BABCE676}"/>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2390381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9" name="角丸四角形 18"/>
          <p:cNvSpPr/>
          <p:nvPr/>
        </p:nvSpPr>
        <p:spPr>
          <a:xfrm>
            <a:off x="109728" y="4096512"/>
            <a:ext cx="8906256" cy="2635918"/>
          </a:xfrm>
          <a:prstGeom prst="roundRect">
            <a:avLst>
              <a:gd name="adj" fmla="val 7439"/>
            </a:avLst>
          </a:prstGeom>
          <a:solidFill>
            <a:schemeClr val="bg1"/>
          </a:solidFill>
          <a:ln w="19050">
            <a:solidFill>
              <a:srgbClr val="CC00FF"/>
            </a:solidFill>
          </a:ln>
        </p:spPr>
        <p:style>
          <a:lnRef idx="2">
            <a:schemeClr val="accent2"/>
          </a:lnRef>
          <a:fillRef idx="1">
            <a:schemeClr val="lt1"/>
          </a:fillRef>
          <a:effectRef idx="0">
            <a:schemeClr val="accent2"/>
          </a:effectRef>
          <a:fontRef idx="minor">
            <a:schemeClr val="dk1"/>
          </a:fontRef>
        </p:style>
        <p:txBody>
          <a:bodyPr lIns="72000" rIns="72000" rtlCol="0" anchor="ctr"/>
          <a:lstStyle/>
          <a:p>
            <a:pPr algn="just">
              <a:lnSpc>
                <a:spcPts val="2100"/>
              </a:lnSpc>
            </a:pPr>
            <a:r>
              <a:rPr kumimoji="1" lang="ja-JP" altLang="en-US" sz="2000" dirty="0">
                <a:latin typeface="+mj-ea"/>
              </a:rPr>
              <a:t>　</a:t>
            </a:r>
            <a:r>
              <a:rPr kumimoji="1" lang="ja-JP" altLang="en-US" dirty="0">
                <a:latin typeface="+mj-ea"/>
              </a:rPr>
              <a:t>研修履歴を活用した対話に基づく受講奨励については、人事評価制度との違いを留意しつつ、人事評価の面談の機会を活用することができる。</a:t>
            </a:r>
            <a:endParaRPr kumimoji="1" lang="en-US" altLang="ja-JP" dirty="0">
              <a:latin typeface="+mj-ea"/>
            </a:endParaRPr>
          </a:p>
          <a:p>
            <a:pPr algn="just">
              <a:lnSpc>
                <a:spcPts val="2100"/>
              </a:lnSpc>
            </a:pPr>
            <a:r>
              <a:rPr kumimoji="1" lang="ja-JP" altLang="en-US" b="1" dirty="0"/>
              <a:t>◆年度当初の管理職面談において</a:t>
            </a:r>
            <a:endParaRPr kumimoji="1" lang="en-US" altLang="ja-JP" b="1" dirty="0"/>
          </a:p>
          <a:p>
            <a:pPr marL="87313" indent="-87313" algn="just">
              <a:lnSpc>
                <a:spcPts val="2100"/>
              </a:lnSpc>
            </a:pPr>
            <a:r>
              <a:rPr lang="ja-JP" altLang="en-US" dirty="0">
                <a:latin typeface="+mj-ea"/>
              </a:rPr>
              <a:t>・教員一人ひとりの職責、経験、適性に照らした人材育成の観点</a:t>
            </a:r>
            <a:endParaRPr lang="en-US" altLang="ja-JP" dirty="0">
              <a:latin typeface="+mj-ea"/>
            </a:endParaRPr>
          </a:p>
          <a:p>
            <a:pPr marL="177800" indent="-177800" algn="just">
              <a:lnSpc>
                <a:spcPts val="2100"/>
              </a:lnSpc>
            </a:pPr>
            <a:r>
              <a:rPr lang="ja-JP" altLang="en-US" dirty="0">
                <a:latin typeface="+mj-ea"/>
              </a:rPr>
              <a:t>・学校教育目標の達成のために必要な専門性・能力の確保などの観点から過去の研修履歴を活用し、指導助言を行う。</a:t>
            </a:r>
            <a:endParaRPr lang="en-US" altLang="ja-JP" dirty="0">
              <a:latin typeface="+mj-ea"/>
            </a:endParaRPr>
          </a:p>
          <a:p>
            <a:pPr algn="just">
              <a:lnSpc>
                <a:spcPts val="2100"/>
              </a:lnSpc>
            </a:pPr>
            <a:r>
              <a:rPr kumimoji="1" lang="ja-JP" altLang="en-US" b="1" dirty="0"/>
              <a:t>◆年度末の管理職面談において</a:t>
            </a:r>
            <a:endParaRPr kumimoji="1" lang="en-US" altLang="ja-JP" b="1" dirty="0"/>
          </a:p>
          <a:p>
            <a:pPr marL="177800" indent="-177800" algn="just">
              <a:lnSpc>
                <a:spcPts val="2100"/>
              </a:lnSpc>
            </a:pPr>
            <a:r>
              <a:rPr lang="ja-JP" altLang="en-US" dirty="0">
                <a:latin typeface="+mj-ea"/>
              </a:rPr>
              <a:t>・ＯＪＴや校内外研修等の実施状況を踏まえ、研修履歴を振り返りながら、今後の資質向上のための指導助言を行う。</a:t>
            </a:r>
            <a:endParaRPr lang="ja-JP" altLang="en-US" b="1" dirty="0">
              <a:solidFill>
                <a:srgbClr val="FF0000"/>
              </a:solidFill>
            </a:endParaRPr>
          </a:p>
        </p:txBody>
      </p:sp>
      <p:sp>
        <p:nvSpPr>
          <p:cNvPr id="22" name="角丸四角形 21"/>
          <p:cNvSpPr/>
          <p:nvPr/>
        </p:nvSpPr>
        <p:spPr>
          <a:xfrm>
            <a:off x="4317491" y="673240"/>
            <a:ext cx="4498849" cy="561600"/>
          </a:xfrm>
          <a:prstGeom prst="roundRect">
            <a:avLst>
              <a:gd name="adj" fmla="val 32070"/>
            </a:avLst>
          </a:prstGeom>
          <a:solidFill>
            <a:srgbClr val="7030A0"/>
          </a:solidFill>
          <a:ln w="9525">
            <a:solidFill>
              <a:srgbClr val="FF00FF"/>
            </a:solidFill>
          </a:ln>
        </p:spPr>
        <p:style>
          <a:lnRef idx="2">
            <a:schemeClr val="accent2"/>
          </a:lnRef>
          <a:fillRef idx="1">
            <a:schemeClr val="lt1"/>
          </a:fillRef>
          <a:effectRef idx="0">
            <a:schemeClr val="accent2"/>
          </a:effectRef>
          <a:fontRef idx="minor">
            <a:schemeClr val="dk1"/>
          </a:fontRef>
        </p:style>
        <p:txBody>
          <a:bodyPr vert="horz" lIns="72000" tIns="46800" rIns="72000" rtlCol="0" anchor="ctr"/>
          <a:lstStyle/>
          <a:p>
            <a:pPr algn="ctr"/>
            <a:r>
              <a:rPr lang="ja-JP" altLang="en-US" sz="2400" b="1" dirty="0">
                <a:solidFill>
                  <a:schemeClr val="bg1"/>
                </a:solidFill>
                <a:latin typeface="+mn-ea"/>
              </a:rPr>
              <a:t>研修履歴を活用した受講奨励</a:t>
            </a:r>
          </a:p>
        </p:txBody>
      </p:sp>
      <p:pic>
        <p:nvPicPr>
          <p:cNvPr id="15" name="図 14"/>
          <p:cNvPicPr/>
          <p:nvPr/>
        </p:nvPicPr>
        <p:blipFill rotWithShape="1">
          <a:blip r:embed="rId2" cstate="print">
            <a:extLst>
              <a:ext uri="{28A0092B-C50C-407E-A947-70E740481C1C}">
                <a14:useLocalDpi xmlns:a14="http://schemas.microsoft.com/office/drawing/2010/main" val="0"/>
              </a:ext>
            </a:extLst>
          </a:blip>
          <a:srcRect l="3761" r="3846" b="6727"/>
          <a:stretch/>
        </p:blipFill>
        <p:spPr bwMode="auto">
          <a:xfrm>
            <a:off x="169630" y="2188429"/>
            <a:ext cx="5019123" cy="1624987"/>
          </a:xfrm>
          <a:prstGeom prst="rect">
            <a:avLst/>
          </a:prstGeom>
          <a:noFill/>
          <a:ln>
            <a:noFill/>
          </a:ln>
        </p:spPr>
      </p:pic>
      <p:sp>
        <p:nvSpPr>
          <p:cNvPr id="21" name="四角形吹き出し 20"/>
          <p:cNvSpPr/>
          <p:nvPr/>
        </p:nvSpPr>
        <p:spPr>
          <a:xfrm>
            <a:off x="109728" y="2176752"/>
            <a:ext cx="5138928" cy="1721167"/>
          </a:xfrm>
          <a:prstGeom prst="wedgeRectCallout">
            <a:avLst>
              <a:gd name="adj1" fmla="val -12887"/>
              <a:gd name="adj2" fmla="val 63231"/>
            </a:avLst>
          </a:prstGeom>
          <a:noFill/>
          <a:ln w="317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7" name="正方形/長方形 16"/>
          <p:cNvSpPr/>
          <p:nvPr/>
        </p:nvSpPr>
        <p:spPr>
          <a:xfrm>
            <a:off x="26499" y="1368658"/>
            <a:ext cx="9117501" cy="754053"/>
          </a:xfrm>
          <a:prstGeom prst="rect">
            <a:avLst/>
          </a:prstGeom>
        </p:spPr>
        <p:txBody>
          <a:bodyPr wrap="square" lIns="180000" rIns="180000">
            <a:spAutoFit/>
          </a:bodyPr>
          <a:lstStyle/>
          <a:p>
            <a:pPr marL="92073" indent="-92073" algn="just" fontAlgn="base"/>
            <a:r>
              <a:rPr lang="ja-JP" altLang="en-US" sz="1900" dirty="0"/>
              <a:t>①教員の意欲や主体性の尊重 ②学校組織の総合的な機能発揮 ③個々の人材育成　の観点で、</a:t>
            </a:r>
            <a:r>
              <a:rPr lang="ja-JP" altLang="en-US" sz="2400" b="1" dirty="0">
                <a:solidFill>
                  <a:srgbClr val="FF0000"/>
                </a:solidFill>
              </a:rPr>
              <a:t>校長の指導力</a:t>
            </a:r>
            <a:r>
              <a:rPr lang="ja-JP" altLang="en-US" sz="1900" dirty="0"/>
              <a:t>が求められます。</a:t>
            </a:r>
            <a:endParaRPr lang="en-US" altLang="ja-JP" sz="1900" dirty="0"/>
          </a:p>
        </p:txBody>
      </p:sp>
      <p:sp>
        <p:nvSpPr>
          <p:cNvPr id="3" name="角丸四角形 2"/>
          <p:cNvSpPr/>
          <p:nvPr/>
        </p:nvSpPr>
        <p:spPr>
          <a:xfrm>
            <a:off x="5308558" y="2034046"/>
            <a:ext cx="3699806" cy="1933752"/>
          </a:xfrm>
          <a:prstGeom prst="roundRect">
            <a:avLst/>
          </a:prstGeom>
          <a:solidFill>
            <a:srgbClr val="FFCCFF"/>
          </a:solidFill>
          <a:ln>
            <a:noFill/>
          </a:ln>
        </p:spPr>
        <p:style>
          <a:lnRef idx="1">
            <a:schemeClr val="accent2"/>
          </a:lnRef>
          <a:fillRef idx="2">
            <a:schemeClr val="accent2"/>
          </a:fillRef>
          <a:effectRef idx="1">
            <a:schemeClr val="accent2"/>
          </a:effectRef>
          <a:fontRef idx="minor">
            <a:schemeClr val="dk1"/>
          </a:fontRef>
        </p:style>
        <p:txBody>
          <a:bodyPr lIns="36000" tIns="36000" rIns="0" bIns="0" rtlCol="0" anchor="ctr"/>
          <a:lstStyle/>
          <a:p>
            <a:r>
              <a:rPr kumimoji="1" lang="ja-JP" altLang="en-US" sz="1300" b="1" dirty="0"/>
              <a:t>◆研修主事の役割（学校教育法施行規則）</a:t>
            </a:r>
            <a:endParaRPr kumimoji="1" lang="en-US" altLang="ja-JP" sz="1300" b="1" dirty="0"/>
          </a:p>
          <a:p>
            <a:r>
              <a:rPr lang="ja-JP" altLang="en-US" sz="1300" dirty="0"/>
              <a:t>・校内研修･校内研究に関する計画の企画･立案</a:t>
            </a:r>
            <a:br>
              <a:rPr lang="ja-JP" altLang="en-US" sz="1300" dirty="0"/>
            </a:br>
            <a:r>
              <a:rPr lang="ja-JP" altLang="en-US" sz="1300" dirty="0"/>
              <a:t>・校内研修・校内研究のための講師派遣依頼や資料提供依頼等の渉外業務</a:t>
            </a:r>
            <a:br>
              <a:rPr lang="ja-JP" altLang="en-US" sz="1300" dirty="0"/>
            </a:br>
            <a:r>
              <a:rPr lang="ja-JP" altLang="en-US" sz="1300" dirty="0"/>
              <a:t>・校内研修・校内研究に関する校内における他の分掌との調整や運営・取りまとめ</a:t>
            </a:r>
            <a:br>
              <a:rPr lang="ja-JP" altLang="en-US" sz="1300" dirty="0"/>
            </a:br>
            <a:r>
              <a:rPr lang="ja-JP" altLang="en-US" sz="1300" dirty="0"/>
              <a:t>・初任者研修・中堅教諭等資質向上研修等の受講者の受講日程・内容等の計画作成・調整</a:t>
            </a:r>
            <a:endParaRPr kumimoji="1" lang="ja-JP" altLang="en-US" dirty="0"/>
          </a:p>
        </p:txBody>
      </p:sp>
      <p:sp>
        <p:nvSpPr>
          <p:cNvPr id="4" name="スライド番号プレースホルダー 3"/>
          <p:cNvSpPr>
            <a:spLocks noGrp="1"/>
          </p:cNvSpPr>
          <p:nvPr>
            <p:ph type="sldNum" sz="quarter" idx="12"/>
          </p:nvPr>
        </p:nvSpPr>
        <p:spPr/>
        <p:txBody>
          <a:bodyPr/>
          <a:lstStyle/>
          <a:p>
            <a:fld id="{3985370A-2441-44D6-8B96-35D25EB4DDDF}" type="slidenum">
              <a:rPr kumimoji="1" lang="ja-JP" altLang="en-US" smtClean="0"/>
              <a:t>31</a:t>
            </a:fld>
            <a:endParaRPr kumimoji="1" lang="ja-JP" altLang="en-US"/>
          </a:p>
        </p:txBody>
      </p:sp>
      <p:sp>
        <p:nvSpPr>
          <p:cNvPr id="18" name="タイトル 1"/>
          <p:cNvSpPr>
            <a:spLocks noGrp="1"/>
          </p:cNvSpPr>
          <p:nvPr>
            <p:ph type="ctrTitle"/>
          </p:nvPr>
        </p:nvSpPr>
        <p:spPr>
          <a:xfrm>
            <a:off x="0" y="618930"/>
            <a:ext cx="8622791" cy="668448"/>
          </a:xfrm>
        </p:spPr>
        <p:txBody>
          <a:bodyPr>
            <a:normAutofit/>
          </a:bodyPr>
          <a:lstStyle/>
          <a:p>
            <a:pPr algn="l"/>
            <a:r>
              <a:rPr lang="ja-JP" altLang="en-US" sz="3600" b="1" dirty="0">
                <a:latin typeface="+mn-ea"/>
                <a:ea typeface="+mn-ea"/>
              </a:rPr>
              <a:t>　</a:t>
            </a:r>
            <a:r>
              <a:rPr lang="ja-JP" altLang="en-US" sz="3200" b="1" dirty="0">
                <a:latin typeface="+mn-ea"/>
                <a:ea typeface="+mn-ea"/>
              </a:rPr>
              <a:t>具体的な活用場面②</a:t>
            </a:r>
            <a:endParaRPr lang="ja-JP" altLang="en-US" sz="3200" b="1" dirty="0">
              <a:solidFill>
                <a:srgbClr val="FF0000"/>
              </a:solidFill>
              <a:latin typeface="+mn-ea"/>
              <a:ea typeface="+mn-ea"/>
            </a:endParaRPr>
          </a:p>
        </p:txBody>
      </p:sp>
      <p:grpSp>
        <p:nvGrpSpPr>
          <p:cNvPr id="2" name="グループ化 1">
            <a:extLst>
              <a:ext uri="{FF2B5EF4-FFF2-40B4-BE49-F238E27FC236}">
                <a16:creationId xmlns:a16="http://schemas.microsoft.com/office/drawing/2014/main" id="{1D17886C-7680-272B-E294-4F3648B80F2D}"/>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25571569-62C4-CB88-F8E5-FB6306134157}"/>
                </a:ext>
              </a:extLst>
            </p:cNvPr>
            <p:cNvGrpSpPr/>
            <p:nvPr/>
          </p:nvGrpSpPr>
          <p:grpSpPr>
            <a:xfrm>
              <a:off x="150483" y="75115"/>
              <a:ext cx="7683666" cy="402824"/>
              <a:chOff x="150483" y="75115"/>
              <a:chExt cx="7683666" cy="402824"/>
            </a:xfrm>
          </p:grpSpPr>
          <p:grpSp>
            <p:nvGrpSpPr>
              <p:cNvPr id="7" name="グループ化 6">
                <a:extLst>
                  <a:ext uri="{FF2B5EF4-FFF2-40B4-BE49-F238E27FC236}">
                    <a16:creationId xmlns:a16="http://schemas.microsoft.com/office/drawing/2014/main" id="{822589B7-AB40-1055-B4A2-A371C928A9C2}"/>
                  </a:ext>
                </a:extLst>
              </p:cNvPr>
              <p:cNvGrpSpPr/>
              <p:nvPr/>
            </p:nvGrpSpPr>
            <p:grpSpPr>
              <a:xfrm>
                <a:off x="150483" y="75115"/>
                <a:ext cx="6953733" cy="402824"/>
                <a:chOff x="9330690" y="4935897"/>
                <a:chExt cx="6953733" cy="402824"/>
              </a:xfrm>
            </p:grpSpPr>
            <p:sp>
              <p:nvSpPr>
                <p:cNvPr id="9" name="額縁 35">
                  <a:hlinkClick r:id="" action="ppaction://hlinkshowjump?jump=firstslide"/>
                  <a:extLst>
                    <a:ext uri="{FF2B5EF4-FFF2-40B4-BE49-F238E27FC236}">
                      <a16:creationId xmlns:a16="http://schemas.microsoft.com/office/drawing/2014/main" id="{325BEF6A-8B77-0FDF-421A-F69BA18C9620}"/>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0" name="額縁 36">
                  <a:hlinkClick r:id="rId3" action="ppaction://hlinksldjump"/>
                  <a:extLst>
                    <a:ext uri="{FF2B5EF4-FFF2-40B4-BE49-F238E27FC236}">
                      <a16:creationId xmlns:a16="http://schemas.microsoft.com/office/drawing/2014/main" id="{02A6065F-CAE3-4667-78D1-6464686FBDC3}"/>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1" name="額縁 37">
                  <a:hlinkClick r:id="rId4" action="ppaction://hlinksldjump"/>
                  <a:extLst>
                    <a:ext uri="{FF2B5EF4-FFF2-40B4-BE49-F238E27FC236}">
                      <a16:creationId xmlns:a16="http://schemas.microsoft.com/office/drawing/2014/main" id="{81163404-272E-5313-5CD0-ED1B867627F7}"/>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2" name="額縁 38">
                  <a:hlinkClick r:id="rId5" action="ppaction://hlinksldjump"/>
                  <a:extLst>
                    <a:ext uri="{FF2B5EF4-FFF2-40B4-BE49-F238E27FC236}">
                      <a16:creationId xmlns:a16="http://schemas.microsoft.com/office/drawing/2014/main" id="{CC45A463-0612-1DEB-AE78-709A55109EE3}"/>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3" name="額縁 39">
                  <a:hlinkClick r:id="rId6" action="ppaction://hlinksldjump"/>
                  <a:extLst>
                    <a:ext uri="{FF2B5EF4-FFF2-40B4-BE49-F238E27FC236}">
                      <a16:creationId xmlns:a16="http://schemas.microsoft.com/office/drawing/2014/main" id="{C88201DA-4911-3C4A-05CE-4CC5E29A5F89}"/>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4" name="額縁 40">
                  <a:hlinkClick r:id="rId7"/>
                  <a:extLst>
                    <a:ext uri="{FF2B5EF4-FFF2-40B4-BE49-F238E27FC236}">
                      <a16:creationId xmlns:a16="http://schemas.microsoft.com/office/drawing/2014/main" id="{3B84E7ED-2B72-1628-5A0B-3536B63AE97E}"/>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6" name="額縁 41">
                  <a:hlinkClick r:id="rId8" action="ppaction://hlinksldjump"/>
                  <a:extLst>
                    <a:ext uri="{FF2B5EF4-FFF2-40B4-BE49-F238E27FC236}">
                      <a16:creationId xmlns:a16="http://schemas.microsoft.com/office/drawing/2014/main" id="{83175DF3-497F-3305-8698-70A13DD30984}"/>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8" name="額縁 34">
                <a:hlinkClick r:id="rId9" action="ppaction://hlinksldjump"/>
                <a:extLst>
                  <a:ext uri="{FF2B5EF4-FFF2-40B4-BE49-F238E27FC236}">
                    <a16:creationId xmlns:a16="http://schemas.microsoft.com/office/drawing/2014/main" id="{2945D11A-02E4-4810-9E59-64E948123301}"/>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6" name="額縁 32">
              <a:hlinkClick r:id="rId10" action="ppaction://hlinksldjump"/>
              <a:extLst>
                <a:ext uri="{FF2B5EF4-FFF2-40B4-BE49-F238E27FC236}">
                  <a16:creationId xmlns:a16="http://schemas.microsoft.com/office/drawing/2014/main" id="{54CBE2DD-CA4A-83F3-8CB1-339758270EE7}"/>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
        <p:nvSpPr>
          <p:cNvPr id="20" name="テキスト ボックス 19">
            <a:hlinkClick r:id="rId11"/>
            <a:extLst>
              <a:ext uri="{FF2B5EF4-FFF2-40B4-BE49-F238E27FC236}">
                <a16:creationId xmlns:a16="http://schemas.microsoft.com/office/drawing/2014/main" id="{C83335DA-B7A8-8D26-6E17-22A9A9E309B6}"/>
              </a:ext>
            </a:extLst>
          </p:cNvPr>
          <p:cNvSpPr txBox="1"/>
          <p:nvPr/>
        </p:nvSpPr>
        <p:spPr>
          <a:xfrm>
            <a:off x="169631" y="2224157"/>
            <a:ext cx="5003292" cy="1484872"/>
          </a:xfrm>
          <a:prstGeom prst="rect">
            <a:avLst/>
          </a:prstGeom>
          <a:noFill/>
        </p:spPr>
        <p:txBody>
          <a:bodyPr wrap="square" rtlCol="0">
            <a:spAutoFit/>
          </a:bodyPr>
          <a:lstStyle/>
          <a:p>
            <a:endParaRPr kumimoji="1" lang="ja-JP" altLang="en-US" dirty="0"/>
          </a:p>
        </p:txBody>
      </p:sp>
      <p:pic>
        <p:nvPicPr>
          <p:cNvPr id="24" name="図 23">
            <a:hlinkClick r:id="rId11"/>
            <a:extLst>
              <a:ext uri="{FF2B5EF4-FFF2-40B4-BE49-F238E27FC236}">
                <a16:creationId xmlns:a16="http://schemas.microsoft.com/office/drawing/2014/main" id="{8A0FE9EF-7195-5E50-6E0A-86E4972D2F2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55874" y="3608194"/>
            <a:ext cx="389021" cy="389021"/>
          </a:xfrm>
          <a:prstGeom prst="rect">
            <a:avLst/>
          </a:prstGeom>
        </p:spPr>
      </p:pic>
    </p:spTree>
    <p:extLst>
      <p:ext uri="{BB962C8B-B14F-4D97-AF65-F5344CB8AC3E}">
        <p14:creationId xmlns:p14="http://schemas.microsoft.com/office/powerpoint/2010/main" val="2872293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正方形/長方形 45"/>
          <p:cNvSpPr/>
          <p:nvPr/>
        </p:nvSpPr>
        <p:spPr>
          <a:xfrm>
            <a:off x="-155448" y="1861223"/>
            <a:ext cx="9429750" cy="5467350"/>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正方形/長方形 44"/>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3985370A-2441-44D6-8B96-35D25EB4DDDF}" type="slidenum">
              <a:rPr kumimoji="1" lang="ja-JP" altLang="en-US" smtClean="0"/>
              <a:t>4</a:t>
            </a:fld>
            <a:endParaRPr kumimoji="1" lang="ja-JP" altLang="en-US" dirty="0"/>
          </a:p>
        </p:txBody>
      </p:sp>
      <p:sp>
        <p:nvSpPr>
          <p:cNvPr id="6" name="テキスト ボックス 5"/>
          <p:cNvSpPr txBox="1"/>
          <p:nvPr/>
        </p:nvSpPr>
        <p:spPr>
          <a:xfrm>
            <a:off x="1829127" y="670505"/>
            <a:ext cx="5644056" cy="954107"/>
          </a:xfrm>
          <a:prstGeom prst="rect">
            <a:avLst/>
          </a:prstGeom>
          <a:noFill/>
        </p:spPr>
        <p:txBody>
          <a:bodyPr wrap="square" rtlCol="0">
            <a:spAutoFit/>
          </a:bodyPr>
          <a:lstStyle/>
          <a:p>
            <a:r>
              <a:rPr kumimoji="1" lang="ja-JP" altLang="en-US" sz="2800" b="1" dirty="0"/>
              <a:t>山梨県総合教育センター等　</a:t>
            </a:r>
            <a:endParaRPr kumimoji="1" lang="en-US" altLang="ja-JP" sz="2800" b="1" dirty="0"/>
          </a:p>
          <a:p>
            <a:r>
              <a:rPr kumimoji="1" lang="ja-JP" altLang="en-US" sz="2800" b="1" dirty="0"/>
              <a:t>令和６年度　研修計画・研修一覧</a:t>
            </a:r>
          </a:p>
        </p:txBody>
      </p:sp>
      <p:sp>
        <p:nvSpPr>
          <p:cNvPr id="33" name="テキスト ボックス 32"/>
          <p:cNvSpPr txBox="1"/>
          <p:nvPr/>
        </p:nvSpPr>
        <p:spPr>
          <a:xfrm>
            <a:off x="4752870" y="5904309"/>
            <a:ext cx="4165947" cy="646331"/>
          </a:xfrm>
          <a:prstGeom prst="rect">
            <a:avLst/>
          </a:prstGeom>
          <a:noFill/>
        </p:spPr>
        <p:txBody>
          <a:bodyPr wrap="square" rtlCol="0">
            <a:spAutoFit/>
          </a:bodyPr>
          <a:lstStyle/>
          <a:p>
            <a:r>
              <a:rPr kumimoji="1" lang="en-US" altLang="ja-JP" sz="1200" dirty="0"/>
              <a:t>※</a:t>
            </a:r>
            <a:r>
              <a:rPr kumimoji="1" lang="ja-JP" altLang="en-US" sz="1200" dirty="0"/>
              <a:t>総合教育センター及び本庁各課主催の研修すべてを掲載</a:t>
            </a:r>
            <a:endParaRPr kumimoji="1" lang="en-US" altLang="ja-JP" sz="1200" dirty="0"/>
          </a:p>
          <a:p>
            <a:r>
              <a:rPr kumimoji="1" lang="ja-JP" altLang="en-US" sz="1200" dirty="0"/>
              <a:t>（研修によっては、あらかじめ受講対象が決められている　</a:t>
            </a:r>
            <a:endParaRPr kumimoji="1" lang="en-US" altLang="ja-JP" sz="1200" dirty="0"/>
          </a:p>
          <a:p>
            <a:r>
              <a:rPr kumimoji="1" lang="ja-JP" altLang="en-US" sz="1200" dirty="0"/>
              <a:t>　場合があります。）</a:t>
            </a:r>
          </a:p>
        </p:txBody>
      </p:sp>
      <p:grpSp>
        <p:nvGrpSpPr>
          <p:cNvPr id="3" name="グループ化 2"/>
          <p:cNvGrpSpPr/>
          <p:nvPr/>
        </p:nvGrpSpPr>
        <p:grpSpPr>
          <a:xfrm>
            <a:off x="1187927" y="2221320"/>
            <a:ext cx="5108028" cy="4012422"/>
            <a:chOff x="620110" y="1772128"/>
            <a:chExt cx="5108028" cy="4012422"/>
          </a:xfrm>
        </p:grpSpPr>
        <p:sp>
          <p:nvSpPr>
            <p:cNvPr id="5" name="テキスト ボックス 4">
              <a:hlinkClick r:id="rId2"/>
            </p:cNvPr>
            <p:cNvSpPr txBox="1"/>
            <p:nvPr/>
          </p:nvSpPr>
          <p:spPr>
            <a:xfrm>
              <a:off x="620110" y="1772128"/>
              <a:ext cx="4920642" cy="369332"/>
            </a:xfrm>
            <a:prstGeom prst="rect">
              <a:avLst/>
            </a:prstGeom>
            <a:noFill/>
          </p:spPr>
          <p:txBody>
            <a:bodyPr wrap="square" rtlCol="0">
              <a:spAutoFit/>
            </a:bodyPr>
            <a:lstStyle/>
            <a:p>
              <a:r>
                <a:rPr kumimoji="1" lang="en-US" altLang="ja-JP" b="1" dirty="0"/>
                <a:t>【</a:t>
              </a:r>
              <a:r>
                <a:rPr kumimoji="1" lang="ja-JP" altLang="en-US" b="1" dirty="0"/>
                <a:t>教諭</a:t>
              </a:r>
              <a:r>
                <a:rPr kumimoji="1" lang="en-US" altLang="ja-JP" b="1" dirty="0"/>
                <a:t>】</a:t>
              </a:r>
              <a:r>
                <a:rPr kumimoji="1" lang="ja-JP" altLang="en-US" b="1" dirty="0"/>
                <a:t>研修計画（第１～第３ステージ）</a:t>
              </a:r>
            </a:p>
          </p:txBody>
        </p:sp>
        <p:sp>
          <p:nvSpPr>
            <p:cNvPr id="7" name="テキスト ボックス 6">
              <a:hlinkClick r:id="rId3"/>
            </p:cNvPr>
            <p:cNvSpPr txBox="1"/>
            <p:nvPr/>
          </p:nvSpPr>
          <p:spPr>
            <a:xfrm>
              <a:off x="620110" y="2141460"/>
              <a:ext cx="4603532" cy="369332"/>
            </a:xfrm>
            <a:prstGeom prst="rect">
              <a:avLst/>
            </a:prstGeom>
            <a:noFill/>
          </p:spPr>
          <p:txBody>
            <a:bodyPr wrap="square" rtlCol="0">
              <a:spAutoFit/>
            </a:bodyPr>
            <a:lstStyle/>
            <a:p>
              <a:r>
                <a:rPr kumimoji="1" lang="en-US" altLang="ja-JP" b="1" dirty="0"/>
                <a:t>【</a:t>
              </a:r>
              <a:r>
                <a:rPr kumimoji="1" lang="ja-JP" altLang="en-US" b="1" dirty="0"/>
                <a:t>教諭</a:t>
              </a:r>
              <a:r>
                <a:rPr kumimoji="1" lang="en-US" altLang="ja-JP" b="1" dirty="0"/>
                <a:t>】</a:t>
              </a:r>
              <a:r>
                <a:rPr kumimoji="1" lang="ja-JP" altLang="en-US" b="1" dirty="0"/>
                <a:t>研修一覧</a:t>
              </a:r>
            </a:p>
          </p:txBody>
        </p:sp>
        <p:sp>
          <p:nvSpPr>
            <p:cNvPr id="8" name="テキスト ボックス 7">
              <a:hlinkClick r:id="rId4"/>
            </p:cNvPr>
            <p:cNvSpPr txBox="1"/>
            <p:nvPr/>
          </p:nvSpPr>
          <p:spPr>
            <a:xfrm>
              <a:off x="620110" y="2853044"/>
              <a:ext cx="5108028" cy="369332"/>
            </a:xfrm>
            <a:prstGeom prst="rect">
              <a:avLst/>
            </a:prstGeom>
            <a:noFill/>
          </p:spPr>
          <p:txBody>
            <a:bodyPr wrap="square" rtlCol="0">
              <a:spAutoFit/>
            </a:bodyPr>
            <a:lstStyle/>
            <a:p>
              <a:r>
                <a:rPr kumimoji="1" lang="en-US" altLang="ja-JP" b="1" dirty="0"/>
                <a:t>【</a:t>
              </a:r>
              <a:r>
                <a:rPr kumimoji="1" lang="ja-JP" altLang="en-US" b="1" dirty="0"/>
                <a:t>養護教諭</a:t>
              </a:r>
              <a:r>
                <a:rPr kumimoji="1" lang="en-US" altLang="ja-JP" b="1" dirty="0"/>
                <a:t>】</a:t>
              </a:r>
              <a:r>
                <a:rPr kumimoji="1" lang="ja-JP" altLang="en-US" b="1" dirty="0"/>
                <a:t>研修計画（第１～第３ステージ）</a:t>
              </a:r>
            </a:p>
          </p:txBody>
        </p:sp>
        <p:sp>
          <p:nvSpPr>
            <p:cNvPr id="9" name="テキスト ボックス 8">
              <a:hlinkClick r:id="rId5"/>
            </p:cNvPr>
            <p:cNvSpPr txBox="1"/>
            <p:nvPr/>
          </p:nvSpPr>
          <p:spPr>
            <a:xfrm>
              <a:off x="620110" y="3222376"/>
              <a:ext cx="5108028" cy="369332"/>
            </a:xfrm>
            <a:prstGeom prst="rect">
              <a:avLst/>
            </a:prstGeom>
            <a:noFill/>
          </p:spPr>
          <p:txBody>
            <a:bodyPr wrap="square" rtlCol="0">
              <a:spAutoFit/>
            </a:bodyPr>
            <a:lstStyle/>
            <a:p>
              <a:r>
                <a:rPr kumimoji="1" lang="en-US" altLang="ja-JP" b="1" dirty="0"/>
                <a:t>【</a:t>
              </a:r>
              <a:r>
                <a:rPr kumimoji="1" lang="ja-JP" altLang="en-US" b="1" dirty="0"/>
                <a:t>養護教諭</a:t>
              </a:r>
              <a:r>
                <a:rPr kumimoji="1" lang="en-US" altLang="ja-JP" b="1" dirty="0"/>
                <a:t>】</a:t>
              </a:r>
              <a:r>
                <a:rPr kumimoji="1" lang="ja-JP" altLang="en-US" b="1" dirty="0"/>
                <a:t>研修一覧</a:t>
              </a:r>
            </a:p>
          </p:txBody>
        </p:sp>
        <p:sp>
          <p:nvSpPr>
            <p:cNvPr id="10" name="テキスト ボックス 9">
              <a:hlinkClick r:id="rId6"/>
            </p:cNvPr>
            <p:cNvSpPr txBox="1"/>
            <p:nvPr/>
          </p:nvSpPr>
          <p:spPr>
            <a:xfrm>
              <a:off x="620110" y="3961040"/>
              <a:ext cx="5108028" cy="369332"/>
            </a:xfrm>
            <a:prstGeom prst="rect">
              <a:avLst/>
            </a:prstGeom>
            <a:noFill/>
          </p:spPr>
          <p:txBody>
            <a:bodyPr wrap="square" rtlCol="0">
              <a:spAutoFit/>
            </a:bodyPr>
            <a:lstStyle/>
            <a:p>
              <a:r>
                <a:rPr kumimoji="1" lang="en-US" altLang="ja-JP" b="1" dirty="0"/>
                <a:t>【</a:t>
              </a:r>
              <a:r>
                <a:rPr kumimoji="1" lang="ja-JP" altLang="en-US" b="1" dirty="0"/>
                <a:t>栄養教諭</a:t>
              </a:r>
              <a:r>
                <a:rPr kumimoji="1" lang="en-US" altLang="ja-JP" b="1" dirty="0"/>
                <a:t>】</a:t>
              </a:r>
              <a:r>
                <a:rPr kumimoji="1" lang="ja-JP" altLang="en-US" b="1" dirty="0"/>
                <a:t>研修計画（第１～第３ステージ）</a:t>
              </a:r>
            </a:p>
          </p:txBody>
        </p:sp>
        <p:sp>
          <p:nvSpPr>
            <p:cNvPr id="11" name="テキスト ボックス 10">
              <a:hlinkClick r:id="rId7"/>
            </p:cNvPr>
            <p:cNvSpPr txBox="1"/>
            <p:nvPr/>
          </p:nvSpPr>
          <p:spPr>
            <a:xfrm>
              <a:off x="620110" y="4330372"/>
              <a:ext cx="5108028" cy="369332"/>
            </a:xfrm>
            <a:prstGeom prst="rect">
              <a:avLst/>
            </a:prstGeom>
            <a:noFill/>
          </p:spPr>
          <p:txBody>
            <a:bodyPr wrap="square" rtlCol="0">
              <a:spAutoFit/>
            </a:bodyPr>
            <a:lstStyle/>
            <a:p>
              <a:r>
                <a:rPr kumimoji="1" lang="en-US" altLang="ja-JP" b="1" dirty="0"/>
                <a:t>【</a:t>
              </a:r>
              <a:r>
                <a:rPr kumimoji="1" lang="ja-JP" altLang="en-US" b="1" dirty="0"/>
                <a:t>栄養教諭</a:t>
              </a:r>
              <a:r>
                <a:rPr kumimoji="1" lang="en-US" altLang="ja-JP" b="1" dirty="0"/>
                <a:t>】</a:t>
              </a:r>
              <a:r>
                <a:rPr kumimoji="1" lang="ja-JP" altLang="en-US" b="1" dirty="0"/>
                <a:t>研修一覧</a:t>
              </a:r>
            </a:p>
          </p:txBody>
        </p:sp>
        <p:sp>
          <p:nvSpPr>
            <p:cNvPr id="12" name="テキスト ボックス 11">
              <a:hlinkClick r:id="rId8"/>
            </p:cNvPr>
            <p:cNvSpPr txBox="1"/>
            <p:nvPr/>
          </p:nvSpPr>
          <p:spPr>
            <a:xfrm>
              <a:off x="620110" y="5057461"/>
              <a:ext cx="4603532" cy="369332"/>
            </a:xfrm>
            <a:prstGeom prst="rect">
              <a:avLst/>
            </a:prstGeom>
            <a:noFill/>
          </p:spPr>
          <p:txBody>
            <a:bodyPr wrap="square" rtlCol="0">
              <a:spAutoFit/>
            </a:bodyPr>
            <a:lstStyle/>
            <a:p>
              <a:r>
                <a:rPr kumimoji="1" lang="en-US" altLang="ja-JP" b="1" dirty="0"/>
                <a:t>【</a:t>
              </a:r>
              <a:r>
                <a:rPr kumimoji="1" lang="ja-JP" altLang="en-US" b="1" dirty="0"/>
                <a:t>校長</a:t>
              </a:r>
              <a:r>
                <a:rPr kumimoji="1" lang="en-US" altLang="ja-JP" b="1" dirty="0"/>
                <a:t>】</a:t>
              </a:r>
              <a:r>
                <a:rPr kumimoji="1" lang="ja-JP" altLang="en-US" b="1" dirty="0"/>
                <a:t>研修計画</a:t>
              </a:r>
            </a:p>
          </p:txBody>
        </p:sp>
        <p:sp>
          <p:nvSpPr>
            <p:cNvPr id="13" name="テキスト ボックス 12">
              <a:hlinkClick r:id="rId9"/>
            </p:cNvPr>
            <p:cNvSpPr txBox="1"/>
            <p:nvPr/>
          </p:nvSpPr>
          <p:spPr>
            <a:xfrm>
              <a:off x="620110" y="5415218"/>
              <a:ext cx="4603532" cy="369332"/>
            </a:xfrm>
            <a:prstGeom prst="rect">
              <a:avLst/>
            </a:prstGeom>
            <a:noFill/>
          </p:spPr>
          <p:txBody>
            <a:bodyPr wrap="square" rtlCol="0">
              <a:spAutoFit/>
            </a:bodyPr>
            <a:lstStyle/>
            <a:p>
              <a:r>
                <a:rPr kumimoji="1" lang="en-US" altLang="ja-JP" b="1" dirty="0"/>
                <a:t>【</a:t>
              </a:r>
              <a:r>
                <a:rPr kumimoji="1" lang="ja-JP" altLang="en-US" b="1" dirty="0"/>
                <a:t>校長</a:t>
              </a:r>
              <a:r>
                <a:rPr kumimoji="1" lang="en-US" altLang="ja-JP" b="1" dirty="0"/>
                <a:t>】</a:t>
              </a:r>
              <a:r>
                <a:rPr kumimoji="1" lang="ja-JP" altLang="en-US" b="1" dirty="0"/>
                <a:t>研修一覧</a:t>
              </a:r>
            </a:p>
          </p:txBody>
        </p:sp>
        <p:sp>
          <p:nvSpPr>
            <p:cNvPr id="2" name="テキスト ボックス 1"/>
            <p:cNvSpPr txBox="1"/>
            <p:nvPr/>
          </p:nvSpPr>
          <p:spPr>
            <a:xfrm>
              <a:off x="2962812" y="2171750"/>
              <a:ext cx="422622" cy="307777"/>
            </a:xfrm>
            <a:prstGeom prst="rect">
              <a:avLst/>
            </a:prstGeom>
            <a:noFill/>
          </p:spPr>
          <p:txBody>
            <a:bodyPr wrap="square" rtlCol="0">
              <a:spAutoFit/>
            </a:bodyPr>
            <a:lstStyle/>
            <a:p>
              <a:r>
                <a:rPr kumimoji="1" lang="en-US" altLang="ja-JP" sz="1400" b="1" dirty="0"/>
                <a:t>※</a:t>
              </a:r>
              <a:endParaRPr kumimoji="1" lang="ja-JP" altLang="en-US" sz="1400" b="1" dirty="0"/>
            </a:p>
          </p:txBody>
        </p:sp>
        <p:sp>
          <p:nvSpPr>
            <p:cNvPr id="34" name="テキスト ボックス 33"/>
            <p:cNvSpPr txBox="1"/>
            <p:nvPr/>
          </p:nvSpPr>
          <p:spPr>
            <a:xfrm>
              <a:off x="3368634" y="3228477"/>
              <a:ext cx="422622" cy="307777"/>
            </a:xfrm>
            <a:prstGeom prst="rect">
              <a:avLst/>
            </a:prstGeom>
            <a:noFill/>
          </p:spPr>
          <p:txBody>
            <a:bodyPr wrap="square" rtlCol="0">
              <a:spAutoFit/>
            </a:bodyPr>
            <a:lstStyle/>
            <a:p>
              <a:r>
                <a:rPr kumimoji="1" lang="en-US" altLang="ja-JP" sz="1400" b="1" dirty="0"/>
                <a:t>※</a:t>
              </a:r>
              <a:endParaRPr kumimoji="1" lang="ja-JP" altLang="en-US" sz="1400" b="1" dirty="0"/>
            </a:p>
          </p:txBody>
        </p:sp>
        <p:sp>
          <p:nvSpPr>
            <p:cNvPr id="35" name="テキスト ボックス 34"/>
            <p:cNvSpPr txBox="1"/>
            <p:nvPr/>
          </p:nvSpPr>
          <p:spPr>
            <a:xfrm>
              <a:off x="3368634" y="4342803"/>
              <a:ext cx="422622" cy="307777"/>
            </a:xfrm>
            <a:prstGeom prst="rect">
              <a:avLst/>
            </a:prstGeom>
            <a:noFill/>
          </p:spPr>
          <p:txBody>
            <a:bodyPr wrap="square" rtlCol="0">
              <a:spAutoFit/>
            </a:bodyPr>
            <a:lstStyle/>
            <a:p>
              <a:r>
                <a:rPr kumimoji="1" lang="en-US" altLang="ja-JP" sz="1400" b="1" dirty="0"/>
                <a:t>※</a:t>
              </a:r>
              <a:endParaRPr kumimoji="1" lang="ja-JP" altLang="en-US" sz="1400" b="1" dirty="0"/>
            </a:p>
          </p:txBody>
        </p:sp>
        <p:sp>
          <p:nvSpPr>
            <p:cNvPr id="36" name="テキスト ボックス 35"/>
            <p:cNvSpPr txBox="1"/>
            <p:nvPr/>
          </p:nvSpPr>
          <p:spPr>
            <a:xfrm>
              <a:off x="2976795" y="5460523"/>
              <a:ext cx="422622" cy="307777"/>
            </a:xfrm>
            <a:prstGeom prst="rect">
              <a:avLst/>
            </a:prstGeom>
            <a:noFill/>
          </p:spPr>
          <p:txBody>
            <a:bodyPr wrap="square" rtlCol="0">
              <a:spAutoFit/>
            </a:bodyPr>
            <a:lstStyle/>
            <a:p>
              <a:r>
                <a:rPr kumimoji="1" lang="en-US" altLang="ja-JP" sz="1400" b="1" dirty="0"/>
                <a:t>※</a:t>
              </a:r>
              <a:endParaRPr kumimoji="1" lang="ja-JP" altLang="en-US" sz="1400" b="1" dirty="0"/>
            </a:p>
          </p:txBody>
        </p:sp>
      </p:grpSp>
      <p:pic>
        <p:nvPicPr>
          <p:cNvPr id="48" name="図 47">
            <a:hlinkClick r:id="rId2"/>
            <a:extLst>
              <a:ext uri="{FF2B5EF4-FFF2-40B4-BE49-F238E27FC236}">
                <a16:creationId xmlns:a16="http://schemas.microsoft.com/office/drawing/2014/main" id="{5D571AA0-911C-CE89-0FF2-FB275A14BD8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12278" y="2167215"/>
            <a:ext cx="389021" cy="389021"/>
          </a:xfrm>
          <a:prstGeom prst="rect">
            <a:avLst/>
          </a:prstGeom>
        </p:spPr>
      </p:pic>
      <p:pic>
        <p:nvPicPr>
          <p:cNvPr id="49" name="図 48">
            <a:hlinkClick r:id="rId3"/>
            <a:extLst>
              <a:ext uri="{FF2B5EF4-FFF2-40B4-BE49-F238E27FC236}">
                <a16:creationId xmlns:a16="http://schemas.microsoft.com/office/drawing/2014/main" id="{DA3C1F68-9EB2-47F1-6385-673E75D0C8D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55592" y="2550514"/>
            <a:ext cx="389021" cy="389021"/>
          </a:xfrm>
          <a:prstGeom prst="rect">
            <a:avLst/>
          </a:prstGeom>
        </p:spPr>
      </p:pic>
      <p:pic>
        <p:nvPicPr>
          <p:cNvPr id="50" name="図 49">
            <a:hlinkClick r:id="rId4"/>
            <a:extLst>
              <a:ext uri="{FF2B5EF4-FFF2-40B4-BE49-F238E27FC236}">
                <a16:creationId xmlns:a16="http://schemas.microsoft.com/office/drawing/2014/main" id="{F2449EC0-2B55-87ED-C078-4652F6EF0AB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27955" y="3266915"/>
            <a:ext cx="389021" cy="389021"/>
          </a:xfrm>
          <a:prstGeom prst="rect">
            <a:avLst/>
          </a:prstGeom>
        </p:spPr>
      </p:pic>
      <p:pic>
        <p:nvPicPr>
          <p:cNvPr id="51" name="図 50">
            <a:hlinkClick r:id="rId5"/>
            <a:extLst>
              <a:ext uri="{FF2B5EF4-FFF2-40B4-BE49-F238E27FC236}">
                <a16:creationId xmlns:a16="http://schemas.microsoft.com/office/drawing/2014/main" id="{D35EB7BE-C767-1ADE-F714-4A897109854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47430" y="3640303"/>
            <a:ext cx="389021" cy="389021"/>
          </a:xfrm>
          <a:prstGeom prst="rect">
            <a:avLst/>
          </a:prstGeom>
        </p:spPr>
      </p:pic>
      <p:pic>
        <p:nvPicPr>
          <p:cNvPr id="52" name="図 51">
            <a:hlinkClick r:id="rId6"/>
            <a:extLst>
              <a:ext uri="{FF2B5EF4-FFF2-40B4-BE49-F238E27FC236}">
                <a16:creationId xmlns:a16="http://schemas.microsoft.com/office/drawing/2014/main" id="{9D03FC7F-CA8A-701F-D0F0-9651627A752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27955" y="4340619"/>
            <a:ext cx="389021" cy="389021"/>
          </a:xfrm>
          <a:prstGeom prst="rect">
            <a:avLst/>
          </a:prstGeom>
        </p:spPr>
      </p:pic>
      <p:pic>
        <p:nvPicPr>
          <p:cNvPr id="53" name="図 52">
            <a:hlinkClick r:id="rId7"/>
            <a:extLst>
              <a:ext uri="{FF2B5EF4-FFF2-40B4-BE49-F238E27FC236}">
                <a16:creationId xmlns:a16="http://schemas.microsoft.com/office/drawing/2014/main" id="{8A6CA91D-AE1C-59F6-A74E-02D7751D33D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47430" y="4729640"/>
            <a:ext cx="389021" cy="389021"/>
          </a:xfrm>
          <a:prstGeom prst="rect">
            <a:avLst/>
          </a:prstGeom>
        </p:spPr>
      </p:pic>
      <p:pic>
        <p:nvPicPr>
          <p:cNvPr id="54" name="図 53">
            <a:hlinkClick r:id="rId8"/>
            <a:extLst>
              <a:ext uri="{FF2B5EF4-FFF2-40B4-BE49-F238E27FC236}">
                <a16:creationId xmlns:a16="http://schemas.microsoft.com/office/drawing/2014/main" id="{7D51295B-21E5-D843-4A3F-428269BFC5C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55591" y="5438069"/>
            <a:ext cx="389021" cy="389021"/>
          </a:xfrm>
          <a:prstGeom prst="rect">
            <a:avLst/>
          </a:prstGeom>
        </p:spPr>
      </p:pic>
      <p:pic>
        <p:nvPicPr>
          <p:cNvPr id="55" name="図 54">
            <a:hlinkClick r:id="rId9"/>
            <a:extLst>
              <a:ext uri="{FF2B5EF4-FFF2-40B4-BE49-F238E27FC236}">
                <a16:creationId xmlns:a16="http://schemas.microsoft.com/office/drawing/2014/main" id="{B22DF348-9430-AC69-2263-3C6E74DF087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55591" y="5818313"/>
            <a:ext cx="389021" cy="389021"/>
          </a:xfrm>
          <a:prstGeom prst="rect">
            <a:avLst/>
          </a:prstGeom>
        </p:spPr>
      </p:pic>
      <p:grpSp>
        <p:nvGrpSpPr>
          <p:cNvPr id="14" name="グループ化 13">
            <a:extLst>
              <a:ext uri="{FF2B5EF4-FFF2-40B4-BE49-F238E27FC236}">
                <a16:creationId xmlns:a16="http://schemas.microsoft.com/office/drawing/2014/main" id="{B0AE10EF-44A4-F926-05EC-36453F80AC96}"/>
              </a:ext>
            </a:extLst>
          </p:cNvPr>
          <p:cNvGrpSpPr/>
          <p:nvPr/>
        </p:nvGrpSpPr>
        <p:grpSpPr>
          <a:xfrm>
            <a:off x="150483" y="75115"/>
            <a:ext cx="7683666" cy="402824"/>
            <a:chOff x="150483" y="75115"/>
            <a:chExt cx="7683666" cy="402824"/>
          </a:xfrm>
        </p:grpSpPr>
        <p:grpSp>
          <p:nvGrpSpPr>
            <p:cNvPr id="16" name="グループ化 15">
              <a:extLst>
                <a:ext uri="{FF2B5EF4-FFF2-40B4-BE49-F238E27FC236}">
                  <a16:creationId xmlns:a16="http://schemas.microsoft.com/office/drawing/2014/main" id="{9FDD00DA-F541-6873-09A1-484C685513E0}"/>
                </a:ext>
              </a:extLst>
            </p:cNvPr>
            <p:cNvGrpSpPr/>
            <p:nvPr/>
          </p:nvGrpSpPr>
          <p:grpSpPr>
            <a:xfrm>
              <a:off x="150483" y="75115"/>
              <a:ext cx="7683666" cy="402824"/>
              <a:chOff x="150483" y="75115"/>
              <a:chExt cx="7683666" cy="402824"/>
            </a:xfrm>
          </p:grpSpPr>
          <p:grpSp>
            <p:nvGrpSpPr>
              <p:cNvPr id="18" name="グループ化 17">
                <a:extLst>
                  <a:ext uri="{FF2B5EF4-FFF2-40B4-BE49-F238E27FC236}">
                    <a16:creationId xmlns:a16="http://schemas.microsoft.com/office/drawing/2014/main" id="{75904110-8C07-074A-3BBA-87B5BDD4CEF6}"/>
                  </a:ext>
                </a:extLst>
              </p:cNvPr>
              <p:cNvGrpSpPr/>
              <p:nvPr/>
            </p:nvGrpSpPr>
            <p:grpSpPr>
              <a:xfrm>
                <a:off x="150483" y="75115"/>
                <a:ext cx="6953733" cy="402824"/>
                <a:chOff x="9330690" y="4935897"/>
                <a:chExt cx="6953733" cy="402824"/>
              </a:xfrm>
            </p:grpSpPr>
            <p:sp>
              <p:nvSpPr>
                <p:cNvPr id="21" name="額縁 35">
                  <a:hlinkClick r:id="" action="ppaction://hlinkshowjump?jump=firstslide"/>
                  <a:extLst>
                    <a:ext uri="{FF2B5EF4-FFF2-40B4-BE49-F238E27FC236}">
                      <a16:creationId xmlns:a16="http://schemas.microsoft.com/office/drawing/2014/main" id="{8B52FB15-92A2-9A8F-2042-05CD0467E111}"/>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22" name="額縁 36">
                  <a:hlinkClick r:id="rId11" action="ppaction://hlinksldjump"/>
                  <a:extLst>
                    <a:ext uri="{FF2B5EF4-FFF2-40B4-BE49-F238E27FC236}">
                      <a16:creationId xmlns:a16="http://schemas.microsoft.com/office/drawing/2014/main" id="{C38FE053-56E4-6123-C850-A8DFC1969A0C}"/>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3" name="額縁 37">
                  <a:hlinkClick r:id="rId12" action="ppaction://hlinksldjump"/>
                  <a:extLst>
                    <a:ext uri="{FF2B5EF4-FFF2-40B4-BE49-F238E27FC236}">
                      <a16:creationId xmlns:a16="http://schemas.microsoft.com/office/drawing/2014/main" id="{CC25FF90-6218-CE86-9FDD-F6BE0D1A649D}"/>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4" name="額縁 38">
                  <a:hlinkClick r:id="rId13" action="ppaction://hlinksldjump"/>
                  <a:extLst>
                    <a:ext uri="{FF2B5EF4-FFF2-40B4-BE49-F238E27FC236}">
                      <a16:creationId xmlns:a16="http://schemas.microsoft.com/office/drawing/2014/main" id="{8C9028F8-F15F-4BDE-307D-540284F1BF75}"/>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5" name="額縁 39">
                  <a:hlinkClick r:id="rId14" action="ppaction://hlinksldjump"/>
                  <a:extLst>
                    <a:ext uri="{FF2B5EF4-FFF2-40B4-BE49-F238E27FC236}">
                      <a16:creationId xmlns:a16="http://schemas.microsoft.com/office/drawing/2014/main" id="{BFA45C30-8B3E-A0A9-76A5-B51797BFCADB}"/>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6" name="額縁 40">
                  <a:hlinkClick r:id="rId15"/>
                  <a:extLst>
                    <a:ext uri="{FF2B5EF4-FFF2-40B4-BE49-F238E27FC236}">
                      <a16:creationId xmlns:a16="http://schemas.microsoft.com/office/drawing/2014/main" id="{1B66A5B7-253D-2B58-7AA9-7937FF1808E9}"/>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7" name="額縁 41">
                  <a:hlinkClick r:id="rId16" action="ppaction://hlinksldjump"/>
                  <a:extLst>
                    <a:ext uri="{FF2B5EF4-FFF2-40B4-BE49-F238E27FC236}">
                      <a16:creationId xmlns:a16="http://schemas.microsoft.com/office/drawing/2014/main" id="{3DEB5A0E-BA88-0D02-156D-20AE493DE1C2}"/>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9" name="額縁 34">
                <a:hlinkClick r:id="rId17" action="ppaction://hlinksldjump"/>
                <a:extLst>
                  <a:ext uri="{FF2B5EF4-FFF2-40B4-BE49-F238E27FC236}">
                    <a16:creationId xmlns:a16="http://schemas.microsoft.com/office/drawing/2014/main" id="{0054A0CF-164F-08A9-3A28-E36228EE234C}"/>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17" name="額縁 32">
              <a:hlinkClick r:id="rId18" action="ppaction://hlinksldjump"/>
              <a:extLst>
                <a:ext uri="{FF2B5EF4-FFF2-40B4-BE49-F238E27FC236}">
                  <a16:creationId xmlns:a16="http://schemas.microsoft.com/office/drawing/2014/main" id="{9D4E271C-405A-FD4A-8A3F-680D1F8C941A}"/>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58681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539" y="588491"/>
            <a:ext cx="8250852" cy="6167525"/>
          </a:xfrm>
          <a:prstGeom prst="rect">
            <a:avLst/>
          </a:prstGeom>
          <a:solidFill>
            <a:schemeClr val="bg1"/>
          </a:solidFill>
        </p:spPr>
      </p:pic>
      <p:sp>
        <p:nvSpPr>
          <p:cNvPr id="18" name="正方形/長方形 17">
            <a:hlinkClick r:id="rId3" action="ppaction://hlinksldjump"/>
          </p:cNvPr>
          <p:cNvSpPr/>
          <p:nvPr/>
        </p:nvSpPr>
        <p:spPr>
          <a:xfrm>
            <a:off x="574622" y="3127248"/>
            <a:ext cx="5515282" cy="545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hlinkClick r:id="rId4" action="ppaction://hlinksldjump"/>
          </p:cNvPr>
          <p:cNvSpPr/>
          <p:nvPr/>
        </p:nvSpPr>
        <p:spPr>
          <a:xfrm>
            <a:off x="574622" y="3782805"/>
            <a:ext cx="5515282" cy="491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hlinkClick r:id="rId5" action="ppaction://hlinksldjump"/>
          </p:cNvPr>
          <p:cNvSpPr/>
          <p:nvPr/>
        </p:nvSpPr>
        <p:spPr>
          <a:xfrm>
            <a:off x="574623" y="4343400"/>
            <a:ext cx="5515282" cy="2322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hlinkClick r:id="rId5" action="ppaction://hlinksldjump"/>
          </p:cNvPr>
          <p:cNvSpPr/>
          <p:nvPr/>
        </p:nvSpPr>
        <p:spPr>
          <a:xfrm>
            <a:off x="4971965" y="987760"/>
            <a:ext cx="3568531" cy="1246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hlinkClick r:id="rId6" action="ppaction://hlinksldjump"/>
          </p:cNvPr>
          <p:cNvSpPr/>
          <p:nvPr/>
        </p:nvSpPr>
        <p:spPr>
          <a:xfrm>
            <a:off x="6274987" y="3127248"/>
            <a:ext cx="2265509" cy="545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hlinkClick r:id="rId7" action="ppaction://hlinksldjump"/>
          </p:cNvPr>
          <p:cNvSpPr/>
          <p:nvPr/>
        </p:nvSpPr>
        <p:spPr>
          <a:xfrm>
            <a:off x="6274987" y="3789681"/>
            <a:ext cx="2265509" cy="956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B93F53E6-BF1E-A648-D42B-AEC59F2AAA9C}"/>
              </a:ext>
            </a:extLst>
          </p:cNvPr>
          <p:cNvGrpSpPr/>
          <p:nvPr/>
        </p:nvGrpSpPr>
        <p:grpSpPr>
          <a:xfrm>
            <a:off x="150483" y="75115"/>
            <a:ext cx="7683666" cy="402824"/>
            <a:chOff x="150483" y="75115"/>
            <a:chExt cx="7683666" cy="402824"/>
          </a:xfrm>
        </p:grpSpPr>
        <p:grpSp>
          <p:nvGrpSpPr>
            <p:cNvPr id="4" name="グループ化 3">
              <a:extLst>
                <a:ext uri="{FF2B5EF4-FFF2-40B4-BE49-F238E27FC236}">
                  <a16:creationId xmlns:a16="http://schemas.microsoft.com/office/drawing/2014/main" id="{3377D78D-B772-17A1-E119-E7AFBFC733BD}"/>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D315F4F8-382A-A44B-5DB2-4C8ACAD04304}"/>
                  </a:ext>
                </a:extLst>
              </p:cNvPr>
              <p:cNvGrpSpPr/>
              <p:nvPr/>
            </p:nvGrpSpPr>
            <p:grpSpPr>
              <a:xfrm>
                <a:off x="150483" y="75115"/>
                <a:ext cx="6953733" cy="402824"/>
                <a:chOff x="9330690" y="4935897"/>
                <a:chExt cx="6953733" cy="402824"/>
              </a:xfrm>
            </p:grpSpPr>
            <p:sp>
              <p:nvSpPr>
                <p:cNvPr id="8" name="額縁 35">
                  <a:hlinkClick r:id="" action="ppaction://hlinkshowjump?jump=firstslide"/>
                  <a:extLst>
                    <a:ext uri="{FF2B5EF4-FFF2-40B4-BE49-F238E27FC236}">
                      <a16:creationId xmlns:a16="http://schemas.microsoft.com/office/drawing/2014/main" id="{29A3D953-3ED6-2D23-85F2-72161DC57E0A}"/>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9" name="額縁 36">
                  <a:hlinkClick r:id="rId8" action="ppaction://hlinksldjump"/>
                  <a:extLst>
                    <a:ext uri="{FF2B5EF4-FFF2-40B4-BE49-F238E27FC236}">
                      <a16:creationId xmlns:a16="http://schemas.microsoft.com/office/drawing/2014/main" id="{A0692CE9-62D3-ADCA-34E4-AD8EBC546C7C}"/>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0" name="額縁 37">
                  <a:hlinkClick r:id="rId9" action="ppaction://hlinksldjump"/>
                  <a:extLst>
                    <a:ext uri="{FF2B5EF4-FFF2-40B4-BE49-F238E27FC236}">
                      <a16:creationId xmlns:a16="http://schemas.microsoft.com/office/drawing/2014/main" id="{90E24763-4762-C620-5592-C46C90B995AA}"/>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1" name="額縁 38">
                  <a:hlinkClick r:id="rId10" action="ppaction://hlinksldjump"/>
                  <a:extLst>
                    <a:ext uri="{FF2B5EF4-FFF2-40B4-BE49-F238E27FC236}">
                      <a16:creationId xmlns:a16="http://schemas.microsoft.com/office/drawing/2014/main" id="{4AA75A97-7D55-1AF1-1C64-AA69424922A0}"/>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2" name="額縁 39">
                  <a:hlinkClick r:id="rId11" action="ppaction://hlinksldjump"/>
                  <a:extLst>
                    <a:ext uri="{FF2B5EF4-FFF2-40B4-BE49-F238E27FC236}">
                      <a16:creationId xmlns:a16="http://schemas.microsoft.com/office/drawing/2014/main" id="{C54599BA-066E-DE37-88DC-C4FC4629FCED}"/>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3" name="額縁 40">
                  <a:hlinkClick r:id="rId12"/>
                  <a:extLst>
                    <a:ext uri="{FF2B5EF4-FFF2-40B4-BE49-F238E27FC236}">
                      <a16:creationId xmlns:a16="http://schemas.microsoft.com/office/drawing/2014/main" id="{604A378D-71DE-47BE-41F2-F0FF0FBC4946}"/>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4" name="額縁 41">
                  <a:hlinkClick r:id="rId13" action="ppaction://hlinksldjump"/>
                  <a:extLst>
                    <a:ext uri="{FF2B5EF4-FFF2-40B4-BE49-F238E27FC236}">
                      <a16:creationId xmlns:a16="http://schemas.microsoft.com/office/drawing/2014/main" id="{76B06DA8-4518-E76B-1AC4-0756B94FAB55}"/>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7" name="額縁 34">
                <a:hlinkClick r:id="rId14" action="ppaction://hlinksldjump"/>
                <a:extLst>
                  <a:ext uri="{FF2B5EF4-FFF2-40B4-BE49-F238E27FC236}">
                    <a16:creationId xmlns:a16="http://schemas.microsoft.com/office/drawing/2014/main" id="{EF1539ED-8BDB-7369-AE01-C9BA17380F0D}"/>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5" name="額縁 32">
              <a:hlinkClick r:id="rId15" action="ppaction://hlinksldjump"/>
              <a:extLst>
                <a:ext uri="{FF2B5EF4-FFF2-40B4-BE49-F238E27FC236}">
                  <a16:creationId xmlns:a16="http://schemas.microsoft.com/office/drawing/2014/main" id="{A1412CCA-D797-966E-6D85-18224BF105DD}"/>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2980700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985370A-2441-44D6-8B96-35D25EB4DDDF}" type="slidenum">
              <a:rPr kumimoji="1" lang="ja-JP" altLang="en-US" smtClean="0"/>
              <a:t>6</a:t>
            </a:fld>
            <a:endParaRPr kumimoji="1" lang="ja-JP" altLang="en-US"/>
          </a:p>
        </p:txBody>
      </p:sp>
      <p:graphicFrame>
        <p:nvGraphicFramePr>
          <p:cNvPr id="49" name="オブジェクト 48"/>
          <p:cNvGraphicFramePr>
            <a:graphicFrameLocks noChangeAspect="1"/>
          </p:cNvGraphicFramePr>
          <p:nvPr>
            <p:extLst>
              <p:ext uri="{D42A27DB-BD31-4B8C-83A1-F6EECF244321}">
                <p14:modId xmlns:p14="http://schemas.microsoft.com/office/powerpoint/2010/main" val="2775679742"/>
              </p:ext>
            </p:extLst>
          </p:nvPr>
        </p:nvGraphicFramePr>
        <p:xfrm>
          <a:off x="2486387" y="699345"/>
          <a:ext cx="6028963" cy="10127392"/>
        </p:xfrm>
        <a:graphic>
          <a:graphicData uri="http://schemas.openxmlformats.org/presentationml/2006/ole">
            <mc:AlternateContent xmlns:mc="http://schemas.openxmlformats.org/markup-compatibility/2006">
              <mc:Choice xmlns:v="urn:schemas-microsoft-com:vml" Requires="v">
                <p:oleObj name="ワークシート" r:id="rId2" imgW="10378653" imgH="17434450" progId="Excel.Sheet.12">
                  <p:embed/>
                </p:oleObj>
              </mc:Choice>
              <mc:Fallback>
                <p:oleObj name="ワークシート" r:id="rId2" imgW="10378653" imgH="17434450" progId="Excel.Sheet.12">
                  <p:embed/>
                  <p:pic>
                    <p:nvPicPr>
                      <p:cNvPr id="64" name="オブジェクト 63"/>
                      <p:cNvPicPr/>
                      <p:nvPr/>
                    </p:nvPicPr>
                    <p:blipFill>
                      <a:blip r:embed="rId3"/>
                      <a:stretch>
                        <a:fillRect/>
                      </a:stretch>
                    </p:blipFill>
                    <p:spPr>
                      <a:xfrm>
                        <a:off x="2486387" y="699345"/>
                        <a:ext cx="6028963" cy="10127392"/>
                      </a:xfrm>
                      <a:prstGeom prst="rect">
                        <a:avLst/>
                      </a:prstGeom>
                      <a:solidFill>
                        <a:schemeClr val="bg1"/>
                      </a:solidFill>
                    </p:spPr>
                  </p:pic>
                </p:oleObj>
              </mc:Fallback>
            </mc:AlternateContent>
          </a:graphicData>
        </a:graphic>
      </p:graphicFrame>
      <p:sp>
        <p:nvSpPr>
          <p:cNvPr id="50" name="スライド番号プレースホルダー 1"/>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985370A-2441-44D6-8B96-35D25EB4DDDF}" type="slidenum">
              <a:rPr kumimoji="1" lang="ja-JP" altLang="en-US" smtClean="0"/>
              <a:pPr/>
              <a:t>6</a:t>
            </a:fld>
            <a:endParaRPr kumimoji="1" lang="ja-JP" altLang="en-US"/>
          </a:p>
        </p:txBody>
      </p:sp>
      <p:sp>
        <p:nvSpPr>
          <p:cNvPr id="51" name="正方形/長方形 50">
            <a:hlinkClick r:id="rId4" action="ppaction://hlinksldjump"/>
          </p:cNvPr>
          <p:cNvSpPr/>
          <p:nvPr/>
        </p:nvSpPr>
        <p:spPr>
          <a:xfrm>
            <a:off x="2887980" y="6459373"/>
            <a:ext cx="4251960" cy="306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4" name="オブジェクト 63"/>
          <p:cNvGraphicFramePr>
            <a:graphicFrameLocks noChangeAspect="1"/>
          </p:cNvGraphicFramePr>
          <p:nvPr>
            <p:extLst>
              <p:ext uri="{D42A27DB-BD31-4B8C-83A1-F6EECF244321}">
                <p14:modId xmlns:p14="http://schemas.microsoft.com/office/powerpoint/2010/main" val="2024125381"/>
              </p:ext>
            </p:extLst>
          </p:nvPr>
        </p:nvGraphicFramePr>
        <p:xfrm>
          <a:off x="150483" y="699345"/>
          <a:ext cx="1586641" cy="2665223"/>
        </p:xfrm>
        <a:graphic>
          <a:graphicData uri="http://schemas.openxmlformats.org/presentationml/2006/ole">
            <mc:AlternateContent xmlns:mc="http://schemas.openxmlformats.org/markup-compatibility/2006">
              <mc:Choice xmlns:v="urn:schemas-microsoft-com:vml" Requires="v">
                <p:oleObj name="ワークシート" r:id="rId5" imgW="10378653" imgH="17434450" progId="Excel.Sheet.12">
                  <p:embed/>
                </p:oleObj>
              </mc:Choice>
              <mc:Fallback>
                <p:oleObj name="ワークシート" r:id="rId5" imgW="10378653" imgH="17434450" progId="Excel.Sheet.12">
                  <p:embed/>
                  <p:pic>
                    <p:nvPicPr>
                      <p:cNvPr id="63" name="オブジェクト 62"/>
                      <p:cNvPicPr/>
                      <p:nvPr/>
                    </p:nvPicPr>
                    <p:blipFill>
                      <a:blip r:embed="rId3"/>
                      <a:stretch>
                        <a:fillRect/>
                      </a:stretch>
                    </p:blipFill>
                    <p:spPr>
                      <a:xfrm>
                        <a:off x="150483" y="699345"/>
                        <a:ext cx="1586641" cy="2665223"/>
                      </a:xfrm>
                      <a:prstGeom prst="rect">
                        <a:avLst/>
                      </a:prstGeom>
                      <a:solidFill>
                        <a:schemeClr val="bg1"/>
                      </a:solidFill>
                    </p:spPr>
                  </p:pic>
                </p:oleObj>
              </mc:Fallback>
            </mc:AlternateContent>
          </a:graphicData>
        </a:graphic>
      </p:graphicFrame>
      <p:sp>
        <p:nvSpPr>
          <p:cNvPr id="65" name="四角形吹き出し 64"/>
          <p:cNvSpPr/>
          <p:nvPr/>
        </p:nvSpPr>
        <p:spPr>
          <a:xfrm>
            <a:off x="90000" y="630351"/>
            <a:ext cx="1686784" cy="1367782"/>
          </a:xfrm>
          <a:prstGeom prst="wedgeRectCallout">
            <a:avLst>
              <a:gd name="adj1" fmla="val 86582"/>
              <a:gd name="adj2" fmla="val 49339"/>
            </a:avLst>
          </a:prstGeom>
          <a:solidFill>
            <a:srgbClr val="00B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t>前半</a:t>
            </a:r>
          </a:p>
        </p:txBody>
      </p:sp>
      <p:sp>
        <p:nvSpPr>
          <p:cNvPr id="66" name="額縁 65">
            <a:hlinkClick r:id="rId6" action="ppaction://hlinksldjump"/>
          </p:cNvPr>
          <p:cNvSpPr/>
          <p:nvPr/>
        </p:nvSpPr>
        <p:spPr>
          <a:xfrm>
            <a:off x="625000" y="2484132"/>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後半部分へ移動</a:t>
            </a:r>
          </a:p>
        </p:txBody>
      </p:sp>
      <p:sp>
        <p:nvSpPr>
          <p:cNvPr id="68" name="正方形/長方形 67">
            <a:hlinkClick r:id="rId7" action="ppaction://hlinksldjump"/>
          </p:cNvPr>
          <p:cNvSpPr/>
          <p:nvPr/>
        </p:nvSpPr>
        <p:spPr>
          <a:xfrm>
            <a:off x="2867657" y="2173468"/>
            <a:ext cx="1712810" cy="1433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a:hlinkClick r:id="rId8" action="ppaction://hlinksldjump"/>
          </p:cNvPr>
          <p:cNvSpPr/>
          <p:nvPr/>
        </p:nvSpPr>
        <p:spPr>
          <a:xfrm>
            <a:off x="4640580" y="2173468"/>
            <a:ext cx="3874770" cy="459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a:hlinkClick r:id="rId9" action="ppaction://hlinksldjump"/>
          </p:cNvPr>
          <p:cNvSpPr/>
          <p:nvPr/>
        </p:nvSpPr>
        <p:spPr>
          <a:xfrm>
            <a:off x="2526046" y="1406280"/>
            <a:ext cx="5989303" cy="723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a:hlinkClick r:id="rId10" action="ppaction://hlinksldjump"/>
          </p:cNvPr>
          <p:cNvSpPr/>
          <p:nvPr/>
        </p:nvSpPr>
        <p:spPr>
          <a:xfrm>
            <a:off x="4640579" y="2677109"/>
            <a:ext cx="3874770" cy="459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a:hlinkClick r:id="rId11" action="ppaction://hlinksldjump"/>
          </p:cNvPr>
          <p:cNvSpPr/>
          <p:nvPr/>
        </p:nvSpPr>
        <p:spPr>
          <a:xfrm>
            <a:off x="4635529" y="3152094"/>
            <a:ext cx="3874770" cy="459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a:hlinkClick r:id="rId12" action="ppaction://hlinksldjump"/>
          </p:cNvPr>
          <p:cNvSpPr/>
          <p:nvPr/>
        </p:nvSpPr>
        <p:spPr>
          <a:xfrm>
            <a:off x="2882897" y="3650774"/>
            <a:ext cx="5627402" cy="456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a:hlinkClick r:id="rId13" action="ppaction://hlinksldjump"/>
          </p:cNvPr>
          <p:cNvSpPr/>
          <p:nvPr/>
        </p:nvSpPr>
        <p:spPr>
          <a:xfrm>
            <a:off x="2882897" y="4146269"/>
            <a:ext cx="5627402" cy="474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a:hlinkClick r:id="rId14" action="ppaction://hlinksldjump"/>
          </p:cNvPr>
          <p:cNvSpPr/>
          <p:nvPr/>
        </p:nvSpPr>
        <p:spPr>
          <a:xfrm>
            <a:off x="2867657" y="4644866"/>
            <a:ext cx="5642642" cy="436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a:hlinkClick r:id="rId15" action="ppaction://hlinksldjump"/>
          </p:cNvPr>
          <p:cNvSpPr/>
          <p:nvPr/>
        </p:nvSpPr>
        <p:spPr>
          <a:xfrm>
            <a:off x="2882897" y="5104533"/>
            <a:ext cx="5627402" cy="44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a:hlinkClick r:id="rId16" action="ppaction://hlinksldjump"/>
          </p:cNvPr>
          <p:cNvSpPr/>
          <p:nvPr/>
        </p:nvSpPr>
        <p:spPr>
          <a:xfrm>
            <a:off x="3166681" y="5623158"/>
            <a:ext cx="5343618" cy="495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a:hlinkClick r:id="rId17" action="ppaction://hlinksldjump"/>
          </p:cNvPr>
          <p:cNvSpPr/>
          <p:nvPr/>
        </p:nvSpPr>
        <p:spPr>
          <a:xfrm>
            <a:off x="3166681" y="6130873"/>
            <a:ext cx="5343618" cy="506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91002" y="3432741"/>
            <a:ext cx="1856117" cy="9721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rtlCol="0" anchor="t" anchorCtr="0"/>
          <a:lstStyle/>
          <a:p>
            <a:r>
              <a:rPr kumimoji="1" lang="ja-JP" altLang="en-US" b="1" dirty="0">
                <a:solidFill>
                  <a:schemeClr val="bg1"/>
                </a:solidFill>
              </a:rPr>
              <a:t>　</a:t>
            </a:r>
            <a:r>
              <a:rPr kumimoji="1" lang="ja-JP" altLang="en-US" b="1" dirty="0">
                <a:solidFill>
                  <a:srgbClr val="FFFF00"/>
                </a:solidFill>
              </a:rPr>
              <a:t>育成指標を前半と後半に分けて提示</a:t>
            </a:r>
          </a:p>
          <a:p>
            <a:endParaRPr kumimoji="1" lang="ja-JP" altLang="en-US" dirty="0"/>
          </a:p>
        </p:txBody>
      </p:sp>
      <p:sp>
        <p:nvSpPr>
          <p:cNvPr id="34" name="正方形/長方形 33"/>
          <p:cNvSpPr/>
          <p:nvPr/>
        </p:nvSpPr>
        <p:spPr>
          <a:xfrm>
            <a:off x="90000" y="4494377"/>
            <a:ext cx="1856117" cy="22270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rtlCol="0" anchor="t" anchorCtr="0"/>
          <a:lstStyle/>
          <a:p>
            <a:r>
              <a:rPr kumimoji="1" lang="ja-JP" altLang="en-US" b="1" dirty="0">
                <a:solidFill>
                  <a:schemeClr val="tx1"/>
                </a:solidFill>
              </a:rPr>
              <a:t>　</a:t>
            </a:r>
            <a:r>
              <a:rPr kumimoji="1" lang="ja-JP" altLang="en-US" b="1" dirty="0">
                <a:solidFill>
                  <a:schemeClr val="bg1"/>
                </a:solidFill>
              </a:rPr>
              <a:t>育成指標の中で、詳しく知りたい部分をクリックすると、解説画面に変わります。</a:t>
            </a:r>
          </a:p>
          <a:p>
            <a:endParaRPr kumimoji="1" lang="ja-JP" altLang="en-US" dirty="0"/>
          </a:p>
        </p:txBody>
      </p:sp>
      <p:grpSp>
        <p:nvGrpSpPr>
          <p:cNvPr id="3" name="グループ化 2">
            <a:extLst>
              <a:ext uri="{FF2B5EF4-FFF2-40B4-BE49-F238E27FC236}">
                <a16:creationId xmlns:a16="http://schemas.microsoft.com/office/drawing/2014/main" id="{EF4B5B4A-988B-4427-BC60-0ECBD8F56E76}"/>
              </a:ext>
            </a:extLst>
          </p:cNvPr>
          <p:cNvGrpSpPr/>
          <p:nvPr/>
        </p:nvGrpSpPr>
        <p:grpSpPr>
          <a:xfrm>
            <a:off x="150483" y="75115"/>
            <a:ext cx="7683666" cy="402824"/>
            <a:chOff x="150483" y="75115"/>
            <a:chExt cx="7683666" cy="402824"/>
          </a:xfrm>
        </p:grpSpPr>
        <p:grpSp>
          <p:nvGrpSpPr>
            <p:cNvPr id="4" name="グループ化 3">
              <a:extLst>
                <a:ext uri="{FF2B5EF4-FFF2-40B4-BE49-F238E27FC236}">
                  <a16:creationId xmlns:a16="http://schemas.microsoft.com/office/drawing/2014/main" id="{78AE0C16-B84A-1540-E8E1-2E464F7F7639}"/>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55C0698E-5682-5389-E7F4-B0D28C6F51DC}"/>
                  </a:ext>
                </a:extLst>
              </p:cNvPr>
              <p:cNvGrpSpPr/>
              <p:nvPr/>
            </p:nvGrpSpPr>
            <p:grpSpPr>
              <a:xfrm>
                <a:off x="150483" y="75115"/>
                <a:ext cx="6953733" cy="402824"/>
                <a:chOff x="9330690" y="4935897"/>
                <a:chExt cx="6953733" cy="402824"/>
              </a:xfrm>
            </p:grpSpPr>
            <p:sp>
              <p:nvSpPr>
                <p:cNvPr id="8" name="額縁 35">
                  <a:hlinkClick r:id="" action="ppaction://hlinkshowjump?jump=firstslide"/>
                  <a:extLst>
                    <a:ext uri="{FF2B5EF4-FFF2-40B4-BE49-F238E27FC236}">
                      <a16:creationId xmlns:a16="http://schemas.microsoft.com/office/drawing/2014/main" id="{A1DD7A9B-5CBC-48EC-0C84-59FDE91727BA}"/>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9" name="額縁 36">
                  <a:hlinkClick r:id="rId18" action="ppaction://hlinksldjump"/>
                  <a:extLst>
                    <a:ext uri="{FF2B5EF4-FFF2-40B4-BE49-F238E27FC236}">
                      <a16:creationId xmlns:a16="http://schemas.microsoft.com/office/drawing/2014/main" id="{49D1A71E-BD9F-EB17-B3D0-50FF1B378D8C}"/>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0" name="額縁 37">
                  <a:hlinkClick r:id="rId19" action="ppaction://hlinksldjump"/>
                  <a:extLst>
                    <a:ext uri="{FF2B5EF4-FFF2-40B4-BE49-F238E27FC236}">
                      <a16:creationId xmlns:a16="http://schemas.microsoft.com/office/drawing/2014/main" id="{D355AA07-CDCD-BB75-0149-CB4D6BE7ECD7}"/>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1" name="額縁 38">
                  <a:hlinkClick r:id="rId20" action="ppaction://hlinksldjump"/>
                  <a:extLst>
                    <a:ext uri="{FF2B5EF4-FFF2-40B4-BE49-F238E27FC236}">
                      <a16:creationId xmlns:a16="http://schemas.microsoft.com/office/drawing/2014/main" id="{B05AE518-ED04-F47E-E37B-10CC736147B5}"/>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2" name="額縁 39">
                  <a:hlinkClick r:id="rId21" action="ppaction://hlinksldjump"/>
                  <a:extLst>
                    <a:ext uri="{FF2B5EF4-FFF2-40B4-BE49-F238E27FC236}">
                      <a16:creationId xmlns:a16="http://schemas.microsoft.com/office/drawing/2014/main" id="{A5D74078-F9EF-65C6-3A40-3EAB9B28E58F}"/>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3" name="額縁 40">
                  <a:hlinkClick r:id="rId22"/>
                  <a:extLst>
                    <a:ext uri="{FF2B5EF4-FFF2-40B4-BE49-F238E27FC236}">
                      <a16:creationId xmlns:a16="http://schemas.microsoft.com/office/drawing/2014/main" id="{C0B3EA1D-75E0-A266-DD4D-C927063D29AA}"/>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4" name="額縁 41">
                  <a:hlinkClick r:id="rId23" action="ppaction://hlinksldjump"/>
                  <a:extLst>
                    <a:ext uri="{FF2B5EF4-FFF2-40B4-BE49-F238E27FC236}">
                      <a16:creationId xmlns:a16="http://schemas.microsoft.com/office/drawing/2014/main" id="{9B175DD9-62E9-9861-FA69-997DAE625DD5}"/>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7" name="額縁 34">
                <a:hlinkClick r:id="rId24" action="ppaction://hlinksldjump"/>
                <a:extLst>
                  <a:ext uri="{FF2B5EF4-FFF2-40B4-BE49-F238E27FC236}">
                    <a16:creationId xmlns:a16="http://schemas.microsoft.com/office/drawing/2014/main" id="{08E198BF-750C-272F-2489-448E203AD4F1}"/>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5" name="額縁 32">
              <a:hlinkClick r:id="rId25" action="ppaction://hlinksldjump"/>
              <a:extLst>
                <a:ext uri="{FF2B5EF4-FFF2-40B4-BE49-F238E27FC236}">
                  <a16:creationId xmlns:a16="http://schemas.microsoft.com/office/drawing/2014/main" id="{A4F618EA-1DD7-D82C-2C87-D3086598F895}"/>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3652848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19" name="オブジェクト 18"/>
          <p:cNvGraphicFramePr>
            <a:graphicFrameLocks noChangeAspect="1"/>
          </p:cNvGraphicFramePr>
          <p:nvPr>
            <p:extLst>
              <p:ext uri="{D42A27DB-BD31-4B8C-83A1-F6EECF244321}">
                <p14:modId xmlns:p14="http://schemas.microsoft.com/office/powerpoint/2010/main" val="1068526219"/>
              </p:ext>
            </p:extLst>
          </p:nvPr>
        </p:nvGraphicFramePr>
        <p:xfrm>
          <a:off x="2476500" y="-3541956"/>
          <a:ext cx="6028963" cy="10127392"/>
        </p:xfrm>
        <a:graphic>
          <a:graphicData uri="http://schemas.openxmlformats.org/presentationml/2006/ole">
            <mc:AlternateContent xmlns:mc="http://schemas.openxmlformats.org/markup-compatibility/2006">
              <mc:Choice xmlns:v="urn:schemas-microsoft-com:vml" Requires="v">
                <p:oleObj name="ワークシート" r:id="rId2" imgW="10378653" imgH="17434450" progId="Excel.Sheet.12">
                  <p:embed/>
                </p:oleObj>
              </mc:Choice>
              <mc:Fallback>
                <p:oleObj name="ワークシート" r:id="rId2" imgW="10378653" imgH="17434450" progId="Excel.Sheet.12">
                  <p:embed/>
                  <p:pic>
                    <p:nvPicPr>
                      <p:cNvPr id="44" name="オブジェクト 43"/>
                      <p:cNvPicPr/>
                      <p:nvPr/>
                    </p:nvPicPr>
                    <p:blipFill>
                      <a:blip r:embed="rId3"/>
                      <a:stretch>
                        <a:fillRect/>
                      </a:stretch>
                    </p:blipFill>
                    <p:spPr>
                      <a:xfrm>
                        <a:off x="2476500" y="-3541956"/>
                        <a:ext cx="6028963" cy="10127392"/>
                      </a:xfrm>
                      <a:prstGeom prst="rect">
                        <a:avLst/>
                      </a:prstGeom>
                      <a:solidFill>
                        <a:schemeClr val="bg1"/>
                      </a:solidFill>
                    </p:spPr>
                  </p:pic>
                </p:oleObj>
              </mc:Fallback>
            </mc:AlternateContent>
          </a:graphicData>
        </a:graphic>
      </p:graphicFrame>
      <p:sp>
        <p:nvSpPr>
          <p:cNvPr id="2" name="スライド番号プレースホルダー 1"/>
          <p:cNvSpPr>
            <a:spLocks noGrp="1"/>
          </p:cNvSpPr>
          <p:nvPr>
            <p:ph type="sldNum" sz="quarter" idx="12"/>
          </p:nvPr>
        </p:nvSpPr>
        <p:spPr/>
        <p:txBody>
          <a:bodyPr/>
          <a:lstStyle/>
          <a:p>
            <a:fld id="{3985370A-2441-44D6-8B96-35D25EB4DDDF}" type="slidenum">
              <a:rPr kumimoji="1" lang="ja-JP" altLang="en-US" smtClean="0"/>
              <a:t>7</a:t>
            </a:fld>
            <a:endParaRPr kumimoji="1" lang="ja-JP" altLang="en-US"/>
          </a:p>
        </p:txBody>
      </p:sp>
      <p:sp>
        <p:nvSpPr>
          <p:cNvPr id="36" name="正方形/長方形 35">
            <a:hlinkClick r:id="rId4" action="ppaction://hlinksldjump"/>
          </p:cNvPr>
          <p:cNvSpPr/>
          <p:nvPr/>
        </p:nvSpPr>
        <p:spPr>
          <a:xfrm>
            <a:off x="2887980" y="6459373"/>
            <a:ext cx="4251960" cy="306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3" name="オブジェクト 62"/>
          <p:cNvGraphicFramePr>
            <a:graphicFrameLocks noChangeAspect="1"/>
          </p:cNvGraphicFramePr>
          <p:nvPr>
            <p:extLst>
              <p:ext uri="{D42A27DB-BD31-4B8C-83A1-F6EECF244321}">
                <p14:modId xmlns:p14="http://schemas.microsoft.com/office/powerpoint/2010/main" val="841252004"/>
              </p:ext>
            </p:extLst>
          </p:nvPr>
        </p:nvGraphicFramePr>
        <p:xfrm>
          <a:off x="150483" y="699345"/>
          <a:ext cx="1586641" cy="2665223"/>
        </p:xfrm>
        <a:graphic>
          <a:graphicData uri="http://schemas.openxmlformats.org/presentationml/2006/ole">
            <mc:AlternateContent xmlns:mc="http://schemas.openxmlformats.org/markup-compatibility/2006">
              <mc:Choice xmlns:v="urn:schemas-microsoft-com:vml" Requires="v">
                <p:oleObj name="ワークシート" r:id="rId5" imgW="10378653" imgH="17434450" progId="Excel.Sheet.12">
                  <p:embed/>
                </p:oleObj>
              </mc:Choice>
              <mc:Fallback>
                <p:oleObj name="ワークシート" r:id="rId5" imgW="10378653" imgH="17434450" progId="Excel.Sheet.12">
                  <p:embed/>
                  <p:pic>
                    <p:nvPicPr>
                      <p:cNvPr id="63" name="オブジェクト 62"/>
                      <p:cNvPicPr/>
                      <p:nvPr/>
                    </p:nvPicPr>
                    <p:blipFill>
                      <a:blip r:embed="rId3"/>
                      <a:stretch>
                        <a:fillRect/>
                      </a:stretch>
                    </p:blipFill>
                    <p:spPr>
                      <a:xfrm>
                        <a:off x="150483" y="699345"/>
                        <a:ext cx="1586641" cy="2665223"/>
                      </a:xfrm>
                      <a:prstGeom prst="rect">
                        <a:avLst/>
                      </a:prstGeom>
                      <a:solidFill>
                        <a:schemeClr val="bg1"/>
                      </a:solidFill>
                    </p:spPr>
                  </p:pic>
                </p:oleObj>
              </mc:Fallback>
            </mc:AlternateContent>
          </a:graphicData>
        </a:graphic>
      </p:graphicFrame>
      <p:sp>
        <p:nvSpPr>
          <p:cNvPr id="65" name="四角形吹き出し 64"/>
          <p:cNvSpPr/>
          <p:nvPr/>
        </p:nvSpPr>
        <p:spPr>
          <a:xfrm>
            <a:off x="90000" y="1972733"/>
            <a:ext cx="1686784" cy="1473200"/>
          </a:xfrm>
          <a:prstGeom prst="wedgeRectCallout">
            <a:avLst>
              <a:gd name="adj1" fmla="val 86582"/>
              <a:gd name="adj2" fmla="val 49339"/>
            </a:avLst>
          </a:prstGeom>
          <a:solidFill>
            <a:srgbClr val="00B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t>後半</a:t>
            </a:r>
          </a:p>
        </p:txBody>
      </p:sp>
      <p:sp>
        <p:nvSpPr>
          <p:cNvPr id="20" name="正方形/長方形 19"/>
          <p:cNvSpPr/>
          <p:nvPr/>
        </p:nvSpPr>
        <p:spPr>
          <a:xfrm>
            <a:off x="2269502" y="-186267"/>
            <a:ext cx="6245848" cy="105833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1" name="額縁 20">
            <a:hlinkClick r:id="rId6" action="ppaction://hlinksldjump"/>
          </p:cNvPr>
          <p:cNvSpPr/>
          <p:nvPr/>
        </p:nvSpPr>
        <p:spPr>
          <a:xfrm>
            <a:off x="625000" y="132452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前半部分へ移動</a:t>
            </a:r>
          </a:p>
        </p:txBody>
      </p:sp>
      <p:sp>
        <p:nvSpPr>
          <p:cNvPr id="23" name="正方形/長方形 22">
            <a:hlinkClick r:id="rId7" action="ppaction://hlinksldjump"/>
          </p:cNvPr>
          <p:cNvSpPr/>
          <p:nvPr/>
        </p:nvSpPr>
        <p:spPr>
          <a:xfrm>
            <a:off x="2887980" y="926145"/>
            <a:ext cx="5627370" cy="398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hlinkClick r:id="rId8" action="ppaction://hlinksldjump"/>
          </p:cNvPr>
          <p:cNvSpPr/>
          <p:nvPr/>
        </p:nvSpPr>
        <p:spPr>
          <a:xfrm>
            <a:off x="3161845" y="1378599"/>
            <a:ext cx="5343618" cy="495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hlinkClick r:id="rId9" action="ppaction://hlinksldjump"/>
          </p:cNvPr>
          <p:cNvSpPr/>
          <p:nvPr/>
        </p:nvSpPr>
        <p:spPr>
          <a:xfrm>
            <a:off x="3161845" y="1912478"/>
            <a:ext cx="5343618" cy="506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hlinkClick r:id="rId10" action="ppaction://hlinksldjump"/>
          </p:cNvPr>
          <p:cNvSpPr/>
          <p:nvPr/>
        </p:nvSpPr>
        <p:spPr>
          <a:xfrm>
            <a:off x="3161845" y="2419470"/>
            <a:ext cx="5343618" cy="526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hlinkClick r:id="rId11" action="ppaction://hlinksldjump"/>
          </p:cNvPr>
          <p:cNvSpPr/>
          <p:nvPr/>
        </p:nvSpPr>
        <p:spPr>
          <a:xfrm>
            <a:off x="3161845" y="2977107"/>
            <a:ext cx="5343618" cy="468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hlinkClick r:id="rId12" action="ppaction://hlinksldjump"/>
          </p:cNvPr>
          <p:cNvSpPr/>
          <p:nvPr/>
        </p:nvSpPr>
        <p:spPr>
          <a:xfrm>
            <a:off x="3153549" y="3476640"/>
            <a:ext cx="5351914" cy="510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hlinkClick r:id="rId13" action="ppaction://hlinksldjump"/>
          </p:cNvPr>
          <p:cNvSpPr/>
          <p:nvPr/>
        </p:nvSpPr>
        <p:spPr>
          <a:xfrm>
            <a:off x="3153549" y="4048526"/>
            <a:ext cx="5351914" cy="523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hlinkClick r:id="rId14" action="ppaction://hlinksldjump"/>
          </p:cNvPr>
          <p:cNvSpPr/>
          <p:nvPr/>
        </p:nvSpPr>
        <p:spPr>
          <a:xfrm>
            <a:off x="3153549" y="4619218"/>
            <a:ext cx="5351914" cy="479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hlinkClick r:id="rId15" action="ppaction://hlinksldjump"/>
          </p:cNvPr>
          <p:cNvSpPr/>
          <p:nvPr/>
        </p:nvSpPr>
        <p:spPr>
          <a:xfrm>
            <a:off x="2866017" y="5131340"/>
            <a:ext cx="5639445" cy="458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hlinkClick r:id="rId16" action="ppaction://hlinksldjump"/>
          </p:cNvPr>
          <p:cNvSpPr/>
          <p:nvPr/>
        </p:nvSpPr>
        <p:spPr>
          <a:xfrm>
            <a:off x="2866016" y="5604068"/>
            <a:ext cx="5649333" cy="466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hlinkClick r:id="rId4" action="ppaction://hlinksldjump"/>
          </p:cNvPr>
          <p:cNvSpPr/>
          <p:nvPr/>
        </p:nvSpPr>
        <p:spPr>
          <a:xfrm>
            <a:off x="2866016" y="6095383"/>
            <a:ext cx="5639446" cy="4807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91002" y="3432741"/>
            <a:ext cx="1856117" cy="9721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rtlCol="0" anchor="t" anchorCtr="0"/>
          <a:lstStyle/>
          <a:p>
            <a:r>
              <a:rPr kumimoji="1" lang="ja-JP" altLang="en-US" b="1" dirty="0">
                <a:solidFill>
                  <a:schemeClr val="bg1"/>
                </a:solidFill>
              </a:rPr>
              <a:t>　</a:t>
            </a:r>
            <a:r>
              <a:rPr kumimoji="1" lang="ja-JP" altLang="en-US" b="1" dirty="0">
                <a:solidFill>
                  <a:srgbClr val="FFFF00"/>
                </a:solidFill>
              </a:rPr>
              <a:t>育成指標を前半と後半に分けて提示</a:t>
            </a:r>
          </a:p>
          <a:p>
            <a:endParaRPr kumimoji="1" lang="ja-JP" altLang="en-US" dirty="0"/>
          </a:p>
        </p:txBody>
      </p:sp>
      <p:sp>
        <p:nvSpPr>
          <p:cNvPr id="37" name="正方形/長方形 36"/>
          <p:cNvSpPr/>
          <p:nvPr/>
        </p:nvSpPr>
        <p:spPr>
          <a:xfrm>
            <a:off x="90000" y="4494377"/>
            <a:ext cx="1856117" cy="22270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rtlCol="0" anchor="t" anchorCtr="0"/>
          <a:lstStyle/>
          <a:p>
            <a:r>
              <a:rPr kumimoji="1" lang="ja-JP" altLang="en-US" b="1" dirty="0">
                <a:solidFill>
                  <a:schemeClr val="tx1"/>
                </a:solidFill>
              </a:rPr>
              <a:t>　</a:t>
            </a:r>
            <a:r>
              <a:rPr kumimoji="1" lang="ja-JP" altLang="en-US" b="1" dirty="0">
                <a:solidFill>
                  <a:schemeClr val="bg1"/>
                </a:solidFill>
              </a:rPr>
              <a:t>育成指標の中で、詳しく知りたい部分をクリックすると、解説画面に変わります。</a:t>
            </a:r>
          </a:p>
          <a:p>
            <a:endParaRPr kumimoji="1" lang="ja-JP" altLang="en-US" dirty="0"/>
          </a:p>
        </p:txBody>
      </p:sp>
      <p:grpSp>
        <p:nvGrpSpPr>
          <p:cNvPr id="3" name="グループ化 2">
            <a:extLst>
              <a:ext uri="{FF2B5EF4-FFF2-40B4-BE49-F238E27FC236}">
                <a16:creationId xmlns:a16="http://schemas.microsoft.com/office/drawing/2014/main" id="{73FF5AE1-974F-651C-AE3C-F5773519003E}"/>
              </a:ext>
            </a:extLst>
          </p:cNvPr>
          <p:cNvGrpSpPr/>
          <p:nvPr/>
        </p:nvGrpSpPr>
        <p:grpSpPr>
          <a:xfrm>
            <a:off x="150483" y="75115"/>
            <a:ext cx="7683666" cy="402824"/>
            <a:chOff x="150483" y="75115"/>
            <a:chExt cx="7683666" cy="402824"/>
          </a:xfrm>
        </p:grpSpPr>
        <p:grpSp>
          <p:nvGrpSpPr>
            <p:cNvPr id="4" name="グループ化 3">
              <a:extLst>
                <a:ext uri="{FF2B5EF4-FFF2-40B4-BE49-F238E27FC236}">
                  <a16:creationId xmlns:a16="http://schemas.microsoft.com/office/drawing/2014/main" id="{652EC561-7F4B-4F0E-349A-BAB70CF24012}"/>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E01962A4-9FC7-CA68-74D3-EDFC3E142069}"/>
                  </a:ext>
                </a:extLst>
              </p:cNvPr>
              <p:cNvGrpSpPr/>
              <p:nvPr/>
            </p:nvGrpSpPr>
            <p:grpSpPr>
              <a:xfrm>
                <a:off x="150483" y="75115"/>
                <a:ext cx="6953733" cy="402824"/>
                <a:chOff x="9330690" y="4935897"/>
                <a:chExt cx="6953733" cy="402824"/>
              </a:xfrm>
            </p:grpSpPr>
            <p:sp>
              <p:nvSpPr>
                <p:cNvPr id="8" name="額縁 35">
                  <a:hlinkClick r:id="" action="ppaction://hlinkshowjump?jump=firstslide"/>
                  <a:extLst>
                    <a:ext uri="{FF2B5EF4-FFF2-40B4-BE49-F238E27FC236}">
                      <a16:creationId xmlns:a16="http://schemas.microsoft.com/office/drawing/2014/main" id="{DFA67770-A9B6-F16B-8CAC-0D48B3C79FB3}"/>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9" name="額縁 36">
                  <a:hlinkClick r:id="rId17" action="ppaction://hlinksldjump"/>
                  <a:extLst>
                    <a:ext uri="{FF2B5EF4-FFF2-40B4-BE49-F238E27FC236}">
                      <a16:creationId xmlns:a16="http://schemas.microsoft.com/office/drawing/2014/main" id="{729E8317-655F-0A33-14BC-0659E9966A16}"/>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0" name="額縁 37">
                  <a:hlinkClick r:id="rId18" action="ppaction://hlinksldjump"/>
                  <a:extLst>
                    <a:ext uri="{FF2B5EF4-FFF2-40B4-BE49-F238E27FC236}">
                      <a16:creationId xmlns:a16="http://schemas.microsoft.com/office/drawing/2014/main" id="{FE79A376-584F-7B0A-86DF-D9A3F1978D76}"/>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1" name="額縁 38">
                  <a:hlinkClick r:id="rId19" action="ppaction://hlinksldjump"/>
                  <a:extLst>
                    <a:ext uri="{FF2B5EF4-FFF2-40B4-BE49-F238E27FC236}">
                      <a16:creationId xmlns:a16="http://schemas.microsoft.com/office/drawing/2014/main" id="{ED84B976-8940-C609-4A81-C42068C42823}"/>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2" name="額縁 39">
                  <a:hlinkClick r:id="rId20" action="ppaction://hlinksldjump"/>
                  <a:extLst>
                    <a:ext uri="{FF2B5EF4-FFF2-40B4-BE49-F238E27FC236}">
                      <a16:creationId xmlns:a16="http://schemas.microsoft.com/office/drawing/2014/main" id="{F59E8E67-E9F3-4E2E-21C4-A3F86F921394}"/>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3" name="額縁 40">
                  <a:hlinkClick r:id="rId21"/>
                  <a:extLst>
                    <a:ext uri="{FF2B5EF4-FFF2-40B4-BE49-F238E27FC236}">
                      <a16:creationId xmlns:a16="http://schemas.microsoft.com/office/drawing/2014/main" id="{48DCC519-9827-1305-F239-61A62993D3B2}"/>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4" name="額縁 41">
                  <a:hlinkClick r:id="rId22" action="ppaction://hlinksldjump"/>
                  <a:extLst>
                    <a:ext uri="{FF2B5EF4-FFF2-40B4-BE49-F238E27FC236}">
                      <a16:creationId xmlns:a16="http://schemas.microsoft.com/office/drawing/2014/main" id="{37019141-D628-2F6C-20D9-6BA3F3067045}"/>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7" name="額縁 34">
                <a:hlinkClick r:id="rId23" action="ppaction://hlinksldjump"/>
                <a:extLst>
                  <a:ext uri="{FF2B5EF4-FFF2-40B4-BE49-F238E27FC236}">
                    <a16:creationId xmlns:a16="http://schemas.microsoft.com/office/drawing/2014/main" id="{234AC3E9-4134-4907-89F5-827FD447C30D}"/>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5" name="額縁 32">
              <a:hlinkClick r:id="rId6" action="ppaction://hlinksldjump"/>
              <a:extLst>
                <a:ext uri="{FF2B5EF4-FFF2-40B4-BE49-F238E27FC236}">
                  <a16:creationId xmlns:a16="http://schemas.microsoft.com/office/drawing/2014/main" id="{C01470AA-1CA3-9F31-930B-28AAFFE30D95}"/>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3683150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303276" y="679063"/>
            <a:ext cx="8686800" cy="550402"/>
          </a:xfrm>
        </p:spPr>
        <p:txBody>
          <a:bodyPr>
            <a:noAutofit/>
          </a:bodyPr>
          <a:lstStyle/>
          <a:p>
            <a:r>
              <a:rPr lang="ja-JP" altLang="en-US" sz="3200" b="1" dirty="0">
                <a:latin typeface="+mn-ea"/>
                <a:ea typeface="+mn-ea"/>
              </a:rPr>
              <a:t>やまなし教員等育成指標の改定のポイント</a:t>
            </a:r>
          </a:p>
        </p:txBody>
      </p:sp>
      <p:sp>
        <p:nvSpPr>
          <p:cNvPr id="4" name="正方形/長方形 3"/>
          <p:cNvSpPr/>
          <p:nvPr/>
        </p:nvSpPr>
        <p:spPr>
          <a:xfrm>
            <a:off x="166116" y="2706224"/>
            <a:ext cx="8823960" cy="4015252"/>
          </a:xfrm>
          <a:prstGeom prst="rect">
            <a:avLst/>
          </a:prstGeom>
          <a:ln w="57150">
            <a:solidFill>
              <a:schemeClr val="accent6">
                <a:lumMod val="60000"/>
                <a:lumOff val="40000"/>
              </a:schemeClr>
            </a:solidFill>
          </a:ln>
        </p:spPr>
        <p:txBody>
          <a:bodyPr wrap="square" lIns="180000" tIns="108000" rIns="180000">
            <a:spAutoFit/>
          </a:bodyPr>
          <a:lstStyle/>
          <a:p>
            <a:pPr marL="92075" indent="-92075" algn="just" fontAlgn="base">
              <a:lnSpc>
                <a:spcPts val="1900"/>
              </a:lnSpc>
            </a:pPr>
            <a:r>
              <a:rPr lang="ja-JP" altLang="en-US" b="1" dirty="0"/>
              <a:t>◆</a:t>
            </a:r>
            <a:r>
              <a:rPr lang="ja-JP" altLang="en-US" b="1" dirty="0">
                <a:solidFill>
                  <a:srgbClr val="FF0000"/>
                </a:solidFill>
              </a:rPr>
              <a:t>個別最適な学び</a:t>
            </a:r>
            <a:endParaRPr lang="en-US" altLang="ja-JP" b="1" dirty="0">
              <a:solidFill>
                <a:srgbClr val="FF0000"/>
              </a:solidFill>
            </a:endParaRPr>
          </a:p>
          <a:p>
            <a:pPr marL="265113" indent="-265113" algn="just" fontAlgn="base">
              <a:lnSpc>
                <a:spcPts val="1900"/>
              </a:lnSpc>
            </a:pPr>
            <a:r>
              <a:rPr lang="en-US" altLang="ja-JP" sz="1600" b="1" dirty="0"/>
              <a:t>《</a:t>
            </a:r>
            <a:r>
              <a:rPr lang="ja-JP" altLang="en-US" sz="1600" b="1" dirty="0"/>
              <a:t>指導の個別化</a:t>
            </a:r>
            <a:r>
              <a:rPr lang="en-US" altLang="ja-JP" sz="1600" b="1" dirty="0"/>
              <a:t>》</a:t>
            </a:r>
          </a:p>
          <a:p>
            <a:pPr marL="265113" indent="-265113" algn="just" fontAlgn="base">
              <a:lnSpc>
                <a:spcPts val="1900"/>
              </a:lnSpc>
            </a:pPr>
            <a:r>
              <a:rPr lang="ja-JP" altLang="en-US" dirty="0"/>
              <a:t>　</a:t>
            </a:r>
            <a:r>
              <a:rPr lang="ja-JP" altLang="en-US" sz="1600" dirty="0"/>
              <a:t>　子供一人一人の特性･学習進度･学習到達度等に応じて、教師が学習環境を整えたり、学習時間を設定したり、学習方法の選択肢や教材を用意したりすること。</a:t>
            </a:r>
            <a:endParaRPr lang="en-US" altLang="ja-JP" sz="1600" dirty="0"/>
          </a:p>
          <a:p>
            <a:pPr marL="265113" indent="-265113" algn="just" fontAlgn="base">
              <a:lnSpc>
                <a:spcPts val="500"/>
              </a:lnSpc>
            </a:pPr>
            <a:endParaRPr lang="en-US" altLang="ja-JP" sz="1600" dirty="0"/>
          </a:p>
          <a:p>
            <a:pPr marL="265113" indent="-265113" algn="just" fontAlgn="base">
              <a:lnSpc>
                <a:spcPts val="1900"/>
              </a:lnSpc>
            </a:pPr>
            <a:r>
              <a:rPr lang="en-US" altLang="ja-JP" sz="1600" b="1" dirty="0"/>
              <a:t>《</a:t>
            </a:r>
            <a:r>
              <a:rPr lang="ja-JP" altLang="en-US" sz="1600" b="1" dirty="0"/>
              <a:t>学習の個性化</a:t>
            </a:r>
            <a:r>
              <a:rPr lang="en-US" altLang="ja-JP" sz="1600" b="1" dirty="0"/>
              <a:t>》</a:t>
            </a:r>
          </a:p>
          <a:p>
            <a:pPr marL="265113" indent="-265113" algn="just" fontAlgn="base">
              <a:lnSpc>
                <a:spcPts val="1900"/>
              </a:lnSpc>
            </a:pPr>
            <a:r>
              <a:rPr lang="ja-JP" altLang="en-US" dirty="0"/>
              <a:t>　　</a:t>
            </a:r>
            <a:r>
              <a:rPr lang="ja-JP" altLang="en-US" sz="1600" dirty="0"/>
              <a:t>子供一人一人が自分の興味関心のあるものを選んで学んだり、表現したりするもの。例えば、小中学校の「総合的な学習の時間」や高校の「総合的な探究の時間」での学びなど</a:t>
            </a:r>
          </a:p>
          <a:p>
            <a:pPr algn="just" fontAlgn="base">
              <a:lnSpc>
                <a:spcPts val="1500"/>
              </a:lnSpc>
            </a:pPr>
            <a:r>
              <a:rPr lang="ja-JP" altLang="en-US" sz="1600" dirty="0"/>
              <a:t> </a:t>
            </a:r>
          </a:p>
          <a:p>
            <a:pPr marL="92075" indent="-92075" algn="just" fontAlgn="base">
              <a:lnSpc>
                <a:spcPts val="1900"/>
              </a:lnSpc>
            </a:pPr>
            <a:r>
              <a:rPr lang="ja-JP" altLang="en-US" dirty="0"/>
              <a:t>◆</a:t>
            </a:r>
            <a:r>
              <a:rPr lang="ja-JP" altLang="en-US" b="1" dirty="0">
                <a:solidFill>
                  <a:srgbClr val="FF0000"/>
                </a:solidFill>
              </a:rPr>
              <a:t>協働的な学び</a:t>
            </a:r>
            <a:endParaRPr lang="en-US" altLang="ja-JP" b="1" dirty="0">
              <a:solidFill>
                <a:srgbClr val="FF0000"/>
              </a:solidFill>
            </a:endParaRPr>
          </a:p>
          <a:p>
            <a:pPr marL="265113" indent="-265113" algn="just" fontAlgn="base">
              <a:lnSpc>
                <a:spcPts val="1900"/>
              </a:lnSpc>
            </a:pPr>
            <a:r>
              <a:rPr lang="ja-JP" altLang="en-US" sz="2000" dirty="0"/>
              <a:t>　　</a:t>
            </a:r>
            <a:r>
              <a:rPr lang="ja-JP" altLang="en-US" sz="1600" dirty="0"/>
              <a:t>子供一人一人のよい点や可能性を生かし、子供同士、あるいは地域の方々をはじめ多様な他者との協働した学びのこと。</a:t>
            </a:r>
            <a:endParaRPr lang="en-US" altLang="ja-JP" sz="1600" dirty="0"/>
          </a:p>
          <a:p>
            <a:pPr marL="265113" indent="-265113" algn="just" fontAlgn="base">
              <a:lnSpc>
                <a:spcPts val="1500"/>
              </a:lnSpc>
            </a:pPr>
            <a:endParaRPr lang="en-US" altLang="ja-JP" dirty="0"/>
          </a:p>
          <a:p>
            <a:pPr marL="92075" indent="-92075" algn="just" fontAlgn="base">
              <a:lnSpc>
                <a:spcPts val="1900"/>
              </a:lnSpc>
            </a:pPr>
            <a:r>
              <a:rPr lang="ja-JP" altLang="en-US" dirty="0"/>
              <a:t>◆</a:t>
            </a:r>
            <a:r>
              <a:rPr lang="ja-JP" altLang="en-US" b="1" dirty="0">
                <a:solidFill>
                  <a:srgbClr val="FF0000"/>
                </a:solidFill>
              </a:rPr>
              <a:t>誰一人取り残さない視点</a:t>
            </a:r>
            <a:endParaRPr lang="en-US" altLang="ja-JP" b="1" dirty="0">
              <a:solidFill>
                <a:srgbClr val="FF0000"/>
              </a:solidFill>
            </a:endParaRPr>
          </a:p>
          <a:p>
            <a:pPr marL="265113" indent="-265113" algn="just" fontAlgn="base">
              <a:lnSpc>
                <a:spcPts val="1900"/>
              </a:lnSpc>
            </a:pPr>
            <a:r>
              <a:rPr lang="ja-JP" altLang="en-US" sz="2000" dirty="0"/>
              <a:t>　　</a:t>
            </a:r>
            <a:r>
              <a:rPr lang="ja-JP" altLang="en-US" sz="1600" dirty="0"/>
              <a:t>教育は全ての人に向けて開かれており、誰もがその恩恵を享受できるもの。どのようなニーズや背景を有する子供たちでも、山梨にあっては、誰一人取り残されることなく、学ぶ機会やチャンスが保障されている。</a:t>
            </a:r>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8</a:t>
            </a:fld>
            <a:endParaRPr kumimoji="1" lang="ja-JP" altLang="en-US" dirty="0"/>
          </a:p>
        </p:txBody>
      </p:sp>
      <p:sp>
        <p:nvSpPr>
          <p:cNvPr id="16" name="正方形/長方形 15"/>
          <p:cNvSpPr/>
          <p:nvPr/>
        </p:nvSpPr>
        <p:spPr>
          <a:xfrm>
            <a:off x="166116" y="1226667"/>
            <a:ext cx="8823960" cy="131565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〇教員主体の授業から児童生徒主体の授業への転換</a:t>
            </a:r>
            <a:endParaRPr lang="en-US" altLang="ja-JP" sz="2000" b="1" dirty="0">
              <a:solidFill>
                <a:schemeClr val="tx1"/>
              </a:solidFill>
              <a:latin typeface="メイリオ" panose="020B0604030504040204" pitchFamily="50" charset="-128"/>
              <a:ea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rPr>
              <a:t>（個別最適な学び、協働的な学び、</a:t>
            </a:r>
            <a:r>
              <a:rPr lang="en-US" altLang="ja-JP" sz="1400" dirty="0">
                <a:solidFill>
                  <a:schemeClr val="tx1"/>
                </a:solidFill>
                <a:latin typeface="メイリオ" panose="020B0604030504040204" pitchFamily="50" charset="-128"/>
                <a:ea typeface="メイリオ" panose="020B0604030504040204" pitchFamily="50" charset="-128"/>
              </a:rPr>
              <a:t>ICT</a:t>
            </a:r>
            <a:r>
              <a:rPr lang="ja-JP" altLang="en-US" sz="1400" dirty="0">
                <a:solidFill>
                  <a:schemeClr val="tx1"/>
                </a:solidFill>
                <a:latin typeface="メイリオ" panose="020B0604030504040204" pitchFamily="50" charset="-128"/>
                <a:ea typeface="メイリオ" panose="020B0604030504040204" pitchFamily="50" charset="-128"/>
              </a:rPr>
              <a:t>の活用などの視点）</a:t>
            </a:r>
            <a:endParaRPr lang="en-US" altLang="ja-JP" sz="1400" dirty="0">
              <a:solidFill>
                <a:schemeClr val="tx1"/>
              </a:solidFill>
              <a:latin typeface="メイリオ" panose="020B0604030504040204" pitchFamily="50" charset="-128"/>
              <a:ea typeface="メイリオ" panose="020B0604030504040204" pitchFamily="50" charset="-128"/>
            </a:endParaRPr>
          </a:p>
          <a:p>
            <a:pPr>
              <a:lnSpc>
                <a:spcPts val="800"/>
              </a:lnSpc>
            </a:pPr>
            <a:endParaRPr lang="en-US" altLang="ja-JP" sz="1100" dirty="0">
              <a:solidFill>
                <a:schemeClr val="tx1"/>
              </a:solidFill>
              <a:latin typeface="メイリオ" panose="020B0604030504040204" pitchFamily="50" charset="-128"/>
              <a:ea typeface="メイリオ" panose="020B0604030504040204" pitchFamily="50" charset="-128"/>
            </a:endParaRPr>
          </a:p>
          <a:p>
            <a:r>
              <a:rPr lang="ja-JP" altLang="en-US" sz="2000" b="1" dirty="0">
                <a:solidFill>
                  <a:schemeClr val="tx1"/>
                </a:solidFill>
                <a:latin typeface="メイリオ" panose="020B0604030504040204" pitchFamily="50" charset="-128"/>
                <a:ea typeface="メイリオ" panose="020B0604030504040204" pitchFamily="50" charset="-128"/>
              </a:rPr>
              <a:t>〇全ての子供の学ぶ機会やチャンスを潰さない教育</a:t>
            </a:r>
          </a:p>
          <a:p>
            <a:r>
              <a:rPr lang="ja-JP" altLang="en-US" sz="1400" dirty="0">
                <a:solidFill>
                  <a:schemeClr val="tx1"/>
                </a:solidFill>
                <a:latin typeface="メイリオ" panose="020B0604030504040204" pitchFamily="50" charset="-128"/>
                <a:ea typeface="メイリオ" panose="020B0604030504040204" pitchFamily="50" charset="-128"/>
              </a:rPr>
              <a:t>（誰一人取り残さない視点⇒特別な配慮、合理的配慮、いじめ等問題行動、ヤングケアラー）</a:t>
            </a:r>
            <a:endParaRPr kumimoji="1" lang="ja-JP" altLang="en-US" sz="1400"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169" y="1220411"/>
            <a:ext cx="1321907" cy="1321907"/>
          </a:xfrm>
          <a:prstGeom prst="rect">
            <a:avLst/>
          </a:prstGeom>
          <a:ln>
            <a:noFill/>
          </a:ln>
          <a:effectLst>
            <a:softEdge rad="112500"/>
          </a:effectLst>
        </p:spPr>
      </p:pic>
      <p:grpSp>
        <p:nvGrpSpPr>
          <p:cNvPr id="6" name="グループ化 5">
            <a:extLst>
              <a:ext uri="{FF2B5EF4-FFF2-40B4-BE49-F238E27FC236}">
                <a16:creationId xmlns:a16="http://schemas.microsoft.com/office/drawing/2014/main" id="{376C39C0-7553-1B46-5BAA-9D29BE1F0F08}"/>
              </a:ext>
            </a:extLst>
          </p:cNvPr>
          <p:cNvGrpSpPr/>
          <p:nvPr/>
        </p:nvGrpSpPr>
        <p:grpSpPr>
          <a:xfrm>
            <a:off x="150483" y="75115"/>
            <a:ext cx="7683666" cy="402824"/>
            <a:chOff x="150483" y="75115"/>
            <a:chExt cx="7683666" cy="402824"/>
          </a:xfrm>
        </p:grpSpPr>
        <p:grpSp>
          <p:nvGrpSpPr>
            <p:cNvPr id="7" name="グループ化 6">
              <a:extLst>
                <a:ext uri="{FF2B5EF4-FFF2-40B4-BE49-F238E27FC236}">
                  <a16:creationId xmlns:a16="http://schemas.microsoft.com/office/drawing/2014/main" id="{CAFAF300-8DBC-86E2-2178-06363B0014E3}"/>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145AF964-7B4F-97DB-86C9-E31242506DCE}"/>
                  </a:ext>
                </a:extLst>
              </p:cNvPr>
              <p:cNvGrpSpPr/>
              <p:nvPr/>
            </p:nvGrpSpPr>
            <p:grpSpPr>
              <a:xfrm>
                <a:off x="150483" y="75115"/>
                <a:ext cx="6953733" cy="402824"/>
                <a:chOff x="9330690" y="4935897"/>
                <a:chExt cx="6953733" cy="402824"/>
              </a:xfrm>
            </p:grpSpPr>
            <p:sp>
              <p:nvSpPr>
                <p:cNvPr id="11" name="額縁 35">
                  <a:hlinkClick r:id="" action="ppaction://hlinkshowjump?jump=firstslide"/>
                  <a:extLst>
                    <a:ext uri="{FF2B5EF4-FFF2-40B4-BE49-F238E27FC236}">
                      <a16:creationId xmlns:a16="http://schemas.microsoft.com/office/drawing/2014/main" id="{C39F6C65-AF95-0099-3787-9FD14579C9C4}"/>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36">
                  <a:hlinkClick r:id="rId3" action="ppaction://hlinksldjump"/>
                  <a:extLst>
                    <a:ext uri="{FF2B5EF4-FFF2-40B4-BE49-F238E27FC236}">
                      <a16:creationId xmlns:a16="http://schemas.microsoft.com/office/drawing/2014/main" id="{9DA5CBAE-B33B-A94F-0101-4D20836FBF61}"/>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37">
                  <a:hlinkClick r:id="rId4" action="ppaction://hlinksldjump"/>
                  <a:extLst>
                    <a:ext uri="{FF2B5EF4-FFF2-40B4-BE49-F238E27FC236}">
                      <a16:creationId xmlns:a16="http://schemas.microsoft.com/office/drawing/2014/main" id="{EDCB18CF-BD3C-E929-8B99-DDB71664154E}"/>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4" name="額縁 38">
                  <a:hlinkClick r:id="rId5" action="ppaction://hlinksldjump"/>
                  <a:extLst>
                    <a:ext uri="{FF2B5EF4-FFF2-40B4-BE49-F238E27FC236}">
                      <a16:creationId xmlns:a16="http://schemas.microsoft.com/office/drawing/2014/main" id="{1D70750B-F3DF-1A87-9EA6-EF932855E4AC}"/>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39">
                  <a:hlinkClick r:id="rId6" action="ppaction://hlinksldjump"/>
                  <a:extLst>
                    <a:ext uri="{FF2B5EF4-FFF2-40B4-BE49-F238E27FC236}">
                      <a16:creationId xmlns:a16="http://schemas.microsoft.com/office/drawing/2014/main" id="{C91900B9-E46A-F1F2-F257-EC35AA72BC49}"/>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7" name="額縁 40">
                  <a:hlinkClick r:id="rId7"/>
                  <a:extLst>
                    <a:ext uri="{FF2B5EF4-FFF2-40B4-BE49-F238E27FC236}">
                      <a16:creationId xmlns:a16="http://schemas.microsoft.com/office/drawing/2014/main" id="{4C905546-C2CB-3844-C1CA-92FB468FFCD5}"/>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9" name="額縁 41">
                  <a:hlinkClick r:id="rId8" action="ppaction://hlinksldjump"/>
                  <a:extLst>
                    <a:ext uri="{FF2B5EF4-FFF2-40B4-BE49-F238E27FC236}">
                      <a16:creationId xmlns:a16="http://schemas.microsoft.com/office/drawing/2014/main" id="{8B0DB3FC-3D4B-8FAA-1FB7-B5FB0D217092}"/>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0" name="額縁 34">
                <a:hlinkClick r:id="rId9" action="ppaction://hlinksldjump"/>
                <a:extLst>
                  <a:ext uri="{FF2B5EF4-FFF2-40B4-BE49-F238E27FC236}">
                    <a16:creationId xmlns:a16="http://schemas.microsoft.com/office/drawing/2014/main" id="{509FFF29-8E60-8663-3CFC-ECA55852F3BA}"/>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8" name="額縁 32">
              <a:hlinkClick r:id="rId10" action="ppaction://hlinksldjump"/>
              <a:extLst>
                <a:ext uri="{FF2B5EF4-FFF2-40B4-BE49-F238E27FC236}">
                  <a16:creationId xmlns:a16="http://schemas.microsoft.com/office/drawing/2014/main" id="{A80C698C-ACDE-CF52-4C7F-697A6D9959A0}"/>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2863783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2365" y="4420939"/>
            <a:ext cx="1196452" cy="1331251"/>
          </a:xfrm>
          <a:prstGeom prst="rect">
            <a:avLst/>
          </a:prstGeom>
        </p:spPr>
      </p:pic>
      <p:sp>
        <p:nvSpPr>
          <p:cNvPr id="31" name="正方形/長方形 30"/>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101596" y="752548"/>
            <a:ext cx="4965192" cy="550402"/>
          </a:xfrm>
        </p:spPr>
        <p:txBody>
          <a:bodyPr>
            <a:noAutofit/>
          </a:bodyPr>
          <a:lstStyle/>
          <a:p>
            <a:r>
              <a:rPr lang="ja-JP" altLang="ja-JP" sz="3600" b="1" dirty="0">
                <a:latin typeface="+mn-ea"/>
                <a:ea typeface="+mn-ea"/>
              </a:rPr>
              <a:t>山梨県が求める教員像</a:t>
            </a:r>
            <a:endParaRPr lang="ja-JP" altLang="en-US" sz="3600" b="1" dirty="0">
              <a:latin typeface="+mn-ea"/>
              <a:ea typeface="+mn-ea"/>
            </a:endParaRPr>
          </a:p>
        </p:txBody>
      </p:sp>
      <p:sp>
        <p:nvSpPr>
          <p:cNvPr id="4" name="正方形/長方形 3"/>
          <p:cNvSpPr/>
          <p:nvPr/>
        </p:nvSpPr>
        <p:spPr>
          <a:xfrm>
            <a:off x="173736" y="2873150"/>
            <a:ext cx="8430768" cy="2516395"/>
          </a:xfrm>
          <a:prstGeom prst="rect">
            <a:avLst/>
          </a:prstGeom>
        </p:spPr>
        <p:txBody>
          <a:bodyPr wrap="square" lIns="180000" rIns="180000">
            <a:spAutoFit/>
          </a:bodyPr>
          <a:lstStyle/>
          <a:p>
            <a:pPr marL="92075" indent="-92075" algn="just" fontAlgn="base">
              <a:lnSpc>
                <a:spcPts val="2500"/>
              </a:lnSpc>
            </a:pPr>
            <a:r>
              <a:rPr lang="ja-JP" altLang="en-US" sz="2200" b="1" dirty="0"/>
              <a:t>◆</a:t>
            </a:r>
            <a:r>
              <a:rPr lang="ja-JP" altLang="en-US" sz="2200" b="1" dirty="0">
                <a:solidFill>
                  <a:schemeClr val="accent5">
                    <a:lumMod val="75000"/>
                  </a:schemeClr>
                </a:solidFill>
              </a:rPr>
              <a:t>最新のデジタル技術を活用すると･･･</a:t>
            </a:r>
            <a:endParaRPr lang="en-US" altLang="ja-JP" sz="2200" b="1" dirty="0">
              <a:solidFill>
                <a:schemeClr val="accent5">
                  <a:lumMod val="75000"/>
                </a:schemeClr>
              </a:solidFill>
            </a:endParaRPr>
          </a:p>
          <a:p>
            <a:pPr marL="265113" indent="-265113" algn="just" fontAlgn="base">
              <a:lnSpc>
                <a:spcPts val="2500"/>
              </a:lnSpc>
            </a:pPr>
            <a:r>
              <a:rPr lang="ja-JP" altLang="en-US" sz="2200" dirty="0"/>
              <a:t>　　</a:t>
            </a:r>
            <a:r>
              <a:rPr lang="ja-JP" altLang="en-US" sz="1900" dirty="0"/>
              <a:t>子供一人一人の興味・関心や特性、学習進度に応じた重点的な指導、教材等の工夫や課題の提示等を、効果的に行うことが可能  </a:t>
            </a:r>
          </a:p>
          <a:p>
            <a:pPr algn="just" fontAlgn="base">
              <a:lnSpc>
                <a:spcPts val="1500"/>
              </a:lnSpc>
            </a:pPr>
            <a:r>
              <a:rPr lang="ja-JP" altLang="en-US" sz="2200" dirty="0"/>
              <a:t> </a:t>
            </a:r>
          </a:p>
          <a:p>
            <a:pPr marL="92075" indent="-92075" algn="just" fontAlgn="base">
              <a:lnSpc>
                <a:spcPts val="2500"/>
              </a:lnSpc>
            </a:pPr>
            <a:r>
              <a:rPr lang="ja-JP" altLang="en-US" sz="2200" dirty="0"/>
              <a:t>◆</a:t>
            </a:r>
            <a:r>
              <a:rPr lang="ja-JP" altLang="en-US" sz="2200" b="1" dirty="0">
                <a:solidFill>
                  <a:schemeClr val="accent5">
                    <a:lumMod val="75000"/>
                  </a:schemeClr>
                </a:solidFill>
              </a:rPr>
              <a:t>個に応じた指導による「個別最適な学び」や、他者と共によりよい考えを生み出す「協働的な学び」を実践すると･･･</a:t>
            </a:r>
            <a:endParaRPr lang="en-US" altLang="ja-JP" sz="2200" b="1" dirty="0">
              <a:solidFill>
                <a:schemeClr val="accent5">
                  <a:lumMod val="75000"/>
                </a:schemeClr>
              </a:solidFill>
            </a:endParaRPr>
          </a:p>
          <a:p>
            <a:pPr marL="265113" indent="-265113" algn="just" fontAlgn="base">
              <a:lnSpc>
                <a:spcPts val="2500"/>
              </a:lnSpc>
            </a:pPr>
            <a:r>
              <a:rPr lang="ja-JP" altLang="en-US" sz="2200" dirty="0"/>
              <a:t>　　</a:t>
            </a:r>
            <a:r>
              <a:rPr lang="ja-JP" altLang="en-US" sz="1900" dirty="0"/>
              <a:t>誰一人取り残さず、多様な子供たち一人一人の可能性を開花させ</a:t>
            </a:r>
            <a:endParaRPr lang="en-US" altLang="ja-JP" sz="1900" dirty="0"/>
          </a:p>
          <a:p>
            <a:pPr marL="265113" indent="-265113" algn="just" fontAlgn="base">
              <a:lnSpc>
                <a:spcPts val="2500"/>
              </a:lnSpc>
            </a:pPr>
            <a:r>
              <a:rPr lang="ja-JP" altLang="en-US" sz="1900" dirty="0"/>
              <a:t>　チャンスを保障し、子供たちの学びを深める子供主体の学びを実現</a:t>
            </a:r>
          </a:p>
        </p:txBody>
      </p:sp>
      <p:sp>
        <p:nvSpPr>
          <p:cNvPr id="13" name="正方形/長方形 12"/>
          <p:cNvSpPr/>
          <p:nvPr/>
        </p:nvSpPr>
        <p:spPr>
          <a:xfrm>
            <a:off x="173736" y="5483265"/>
            <a:ext cx="8683752" cy="733534"/>
          </a:xfrm>
          <a:prstGeom prst="rect">
            <a:avLst/>
          </a:prstGeom>
        </p:spPr>
        <p:txBody>
          <a:bodyPr wrap="square" lIns="180000" rIns="180000">
            <a:spAutoFit/>
          </a:bodyPr>
          <a:lstStyle/>
          <a:p>
            <a:pPr marL="92075" indent="-92075" algn="just" fontAlgn="base">
              <a:lnSpc>
                <a:spcPts val="2500"/>
              </a:lnSpc>
            </a:pPr>
            <a:r>
              <a:rPr lang="ja-JP" altLang="en-US" sz="2200" dirty="0"/>
              <a:t> </a:t>
            </a:r>
            <a:endParaRPr lang="en-US" altLang="ja-JP" sz="2200" dirty="0"/>
          </a:p>
          <a:p>
            <a:pPr algn="just" fontAlgn="base">
              <a:lnSpc>
                <a:spcPts val="2500"/>
              </a:lnSpc>
            </a:pPr>
            <a:r>
              <a:rPr lang="ja-JP" altLang="en-US" sz="2200" dirty="0"/>
              <a:t> </a:t>
            </a:r>
          </a:p>
        </p:txBody>
      </p:sp>
      <p:sp>
        <p:nvSpPr>
          <p:cNvPr id="14" name="正方形/長方形 13"/>
          <p:cNvSpPr/>
          <p:nvPr/>
        </p:nvSpPr>
        <p:spPr>
          <a:xfrm>
            <a:off x="310896" y="5792799"/>
            <a:ext cx="8546592" cy="9875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r>
              <a:rPr lang="ja-JP" altLang="en-US" sz="2200" b="1" dirty="0"/>
              <a:t>山梨県では、ＩＣＴ活用指導力を発揮しながら「子供主体による質の高い教育」を実現できる教員を求めています。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9</a:t>
            </a:fld>
            <a:endParaRPr kumimoji="1" lang="ja-JP" altLang="en-US"/>
          </a:p>
        </p:txBody>
      </p:sp>
      <p:grpSp>
        <p:nvGrpSpPr>
          <p:cNvPr id="5" name="グループ化 4"/>
          <p:cNvGrpSpPr/>
          <p:nvPr/>
        </p:nvGrpSpPr>
        <p:grpSpPr>
          <a:xfrm>
            <a:off x="173736" y="1338816"/>
            <a:ext cx="8823960" cy="1340114"/>
            <a:chOff x="173736" y="1078062"/>
            <a:chExt cx="8823960" cy="1340114"/>
          </a:xfrm>
        </p:grpSpPr>
        <p:sp>
          <p:nvSpPr>
            <p:cNvPr id="7" name="正方形/長方形 6"/>
            <p:cNvSpPr/>
            <p:nvPr/>
          </p:nvSpPr>
          <p:spPr>
            <a:xfrm>
              <a:off x="173736" y="1078062"/>
              <a:ext cx="8823960" cy="4046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山梨県が求める教員像</a:t>
              </a:r>
            </a:p>
          </p:txBody>
        </p:sp>
        <p:sp>
          <p:nvSpPr>
            <p:cNvPr id="16" name="正方形/長方形 15"/>
            <p:cNvSpPr/>
            <p:nvPr/>
          </p:nvSpPr>
          <p:spPr>
            <a:xfrm>
              <a:off x="173736" y="1472164"/>
              <a:ext cx="8823960" cy="94601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ＩＣＴを活用し、多様な子供たちに個別最適な学びと協働的な学びを実践しながら、</a:t>
              </a:r>
              <a:r>
                <a:rPr lang="en-US" altLang="ja-JP" sz="2000" b="1" dirty="0">
                  <a:solidFill>
                    <a:schemeClr val="tx1"/>
                  </a:solidFill>
                </a:rPr>
                <a:t>｢</a:t>
              </a:r>
              <a:r>
                <a:rPr lang="ja-JP" altLang="en-US" sz="2000" b="1" dirty="0">
                  <a:solidFill>
                    <a:schemeClr val="tx1"/>
                  </a:solidFill>
                </a:rPr>
                <a:t>自ら考え行動し、他者と協働していく児童生徒</a:t>
              </a:r>
              <a:r>
                <a:rPr lang="en-US" altLang="ja-JP" sz="2000" b="1" dirty="0">
                  <a:solidFill>
                    <a:schemeClr val="tx1"/>
                  </a:solidFill>
                </a:rPr>
                <a:t>｣</a:t>
              </a:r>
              <a:r>
                <a:rPr lang="ja-JP" altLang="en-US" sz="2000" b="1" dirty="0">
                  <a:solidFill>
                    <a:schemeClr val="tx1"/>
                  </a:solidFill>
                </a:rPr>
                <a:t>を育てている教員</a:t>
              </a:r>
              <a:endParaRPr kumimoji="1" lang="ja-JP" altLang="en-US" sz="2000" dirty="0"/>
            </a:p>
          </p:txBody>
        </p:sp>
      </p:grpSp>
      <p:sp>
        <p:nvSpPr>
          <p:cNvPr id="17" name="テキスト ボックス 16"/>
          <p:cNvSpPr txBox="1"/>
          <p:nvPr/>
        </p:nvSpPr>
        <p:spPr>
          <a:xfrm>
            <a:off x="0" y="5453366"/>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grpSp>
        <p:nvGrpSpPr>
          <p:cNvPr id="8" name="グループ化 7">
            <a:extLst>
              <a:ext uri="{FF2B5EF4-FFF2-40B4-BE49-F238E27FC236}">
                <a16:creationId xmlns:a16="http://schemas.microsoft.com/office/drawing/2014/main" id="{5DC8D7AD-6CD0-AFC7-51D8-0C9C229915E3}"/>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15A7BF3A-A17E-3925-96F8-36D1D90DA4D4}"/>
                </a:ext>
              </a:extLst>
            </p:cNvPr>
            <p:cNvGrpSpPr/>
            <p:nvPr/>
          </p:nvGrpSpPr>
          <p:grpSpPr>
            <a:xfrm>
              <a:off x="150483" y="75115"/>
              <a:ext cx="7683666" cy="402824"/>
              <a:chOff x="150483" y="75115"/>
              <a:chExt cx="7683666" cy="402824"/>
            </a:xfrm>
          </p:grpSpPr>
          <p:grpSp>
            <p:nvGrpSpPr>
              <p:cNvPr id="11" name="グループ化 10">
                <a:extLst>
                  <a:ext uri="{FF2B5EF4-FFF2-40B4-BE49-F238E27FC236}">
                    <a16:creationId xmlns:a16="http://schemas.microsoft.com/office/drawing/2014/main" id="{0E00C6A5-FEAC-7AD0-2AB0-8647FD466398}"/>
                  </a:ext>
                </a:extLst>
              </p:cNvPr>
              <p:cNvGrpSpPr/>
              <p:nvPr/>
            </p:nvGrpSpPr>
            <p:grpSpPr>
              <a:xfrm>
                <a:off x="150483" y="75115"/>
                <a:ext cx="6953733" cy="402824"/>
                <a:chOff x="9330690" y="4935897"/>
                <a:chExt cx="6953733" cy="402824"/>
              </a:xfrm>
            </p:grpSpPr>
            <p:sp>
              <p:nvSpPr>
                <p:cNvPr id="15" name="額縁 35">
                  <a:hlinkClick r:id="" action="ppaction://hlinkshowjump?jump=firstslide"/>
                  <a:extLst>
                    <a:ext uri="{FF2B5EF4-FFF2-40B4-BE49-F238E27FC236}">
                      <a16:creationId xmlns:a16="http://schemas.microsoft.com/office/drawing/2014/main" id="{5FE696C7-5B34-91F8-213A-A0FD0B363C68}"/>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8" name="額縁 36">
                  <a:hlinkClick r:id="rId3" action="ppaction://hlinksldjump"/>
                  <a:extLst>
                    <a:ext uri="{FF2B5EF4-FFF2-40B4-BE49-F238E27FC236}">
                      <a16:creationId xmlns:a16="http://schemas.microsoft.com/office/drawing/2014/main" id="{35E7C42E-254C-E919-5C1B-D6F2BCD8D170}"/>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9" name="額縁 37">
                  <a:hlinkClick r:id="rId4" action="ppaction://hlinksldjump"/>
                  <a:extLst>
                    <a:ext uri="{FF2B5EF4-FFF2-40B4-BE49-F238E27FC236}">
                      <a16:creationId xmlns:a16="http://schemas.microsoft.com/office/drawing/2014/main" id="{E00924FA-C297-36C4-0627-8B2C627E0285}"/>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0" name="額縁 38">
                  <a:hlinkClick r:id="rId5" action="ppaction://hlinksldjump"/>
                  <a:extLst>
                    <a:ext uri="{FF2B5EF4-FFF2-40B4-BE49-F238E27FC236}">
                      <a16:creationId xmlns:a16="http://schemas.microsoft.com/office/drawing/2014/main" id="{24C82400-3738-5992-5EF9-1DE9D2C53288}"/>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1" name="額縁 39">
                  <a:hlinkClick r:id="rId6" action="ppaction://hlinksldjump"/>
                  <a:extLst>
                    <a:ext uri="{FF2B5EF4-FFF2-40B4-BE49-F238E27FC236}">
                      <a16:creationId xmlns:a16="http://schemas.microsoft.com/office/drawing/2014/main" id="{A58FDA55-F9C4-3667-BF56-F2CF8484B46D}"/>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2" name="額縁 40">
                  <a:hlinkClick r:id="rId7"/>
                  <a:extLst>
                    <a:ext uri="{FF2B5EF4-FFF2-40B4-BE49-F238E27FC236}">
                      <a16:creationId xmlns:a16="http://schemas.microsoft.com/office/drawing/2014/main" id="{37EA4761-21DB-BAD1-AC86-3BAF62A9C96C}"/>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3" name="額縁 41">
                  <a:hlinkClick r:id="rId8" action="ppaction://hlinksldjump"/>
                  <a:extLst>
                    <a:ext uri="{FF2B5EF4-FFF2-40B4-BE49-F238E27FC236}">
                      <a16:creationId xmlns:a16="http://schemas.microsoft.com/office/drawing/2014/main" id="{D9265706-D0F0-C107-E197-A42E423CBD67}"/>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2" name="額縁 34">
                <a:hlinkClick r:id="rId9" action="ppaction://hlinksldjump"/>
                <a:extLst>
                  <a:ext uri="{FF2B5EF4-FFF2-40B4-BE49-F238E27FC236}">
                    <a16:creationId xmlns:a16="http://schemas.microsoft.com/office/drawing/2014/main" id="{858ECEE5-6894-B1C8-DFCF-64E5F94AC08B}"/>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10" name="額縁 32">
              <a:hlinkClick r:id="rId10" action="ppaction://hlinksldjump"/>
              <a:extLst>
                <a:ext uri="{FF2B5EF4-FFF2-40B4-BE49-F238E27FC236}">
                  <a16:creationId xmlns:a16="http://schemas.microsoft.com/office/drawing/2014/main" id="{ABDF77BC-DBBC-1ABF-8B77-540985D42E41}"/>
                </a:ext>
              </a:extLst>
            </p:cNvPr>
            <p:cNvSpPr/>
            <p:nvPr/>
          </p:nvSpPr>
          <p:spPr>
            <a:xfrm>
              <a:off x="3489838" y="7618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校長指標</a:t>
              </a:r>
            </a:p>
          </p:txBody>
        </p:sp>
      </p:grpSp>
    </p:spTree>
    <p:extLst>
      <p:ext uri="{BB962C8B-B14F-4D97-AF65-F5344CB8AC3E}">
        <p14:creationId xmlns:p14="http://schemas.microsoft.com/office/powerpoint/2010/main" val="334705439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10532</TotalTime>
  <Words>5852</Words>
  <Application>Microsoft Office PowerPoint</Application>
  <PresentationFormat>画面に合わせる (4:3)</PresentationFormat>
  <Paragraphs>702</Paragraphs>
  <Slides>31</Slides>
  <Notes>0</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31</vt:i4>
      </vt:variant>
    </vt:vector>
  </HeadingPairs>
  <TitlesOfParts>
    <vt:vector size="41" baseType="lpstr">
      <vt:lpstr>ＭＳ Ｐゴシック</vt:lpstr>
      <vt:lpstr>ＭＳ ゴシック</vt:lpstr>
      <vt:lpstr>メイリオ</vt:lpstr>
      <vt:lpstr>游ゴシック</vt:lpstr>
      <vt:lpstr>游ゴシック Light</vt:lpstr>
      <vt:lpstr>Arial</vt:lpstr>
      <vt:lpstr>Calibri</vt:lpstr>
      <vt:lpstr>Calibri Light</vt:lpstr>
      <vt:lpstr>Office テーマ</vt:lpstr>
      <vt:lpstr>ワークシート</vt:lpstr>
      <vt:lpstr>やまなし校長指標</vt:lpstr>
      <vt:lpstr>活用ガイド作成にあたり</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やまなし教員等育成指標の改定のポイント</vt:lpstr>
      <vt:lpstr>山梨県が求める教員像</vt:lpstr>
      <vt:lpstr>教員として必要な素養</vt:lpstr>
      <vt:lpstr>校長として目指す姿</vt:lpstr>
      <vt:lpstr>校長として必要な素養　マネジメント力</vt:lpstr>
      <vt:lpstr>校長として必要な素養　マネジメント力</vt:lpstr>
      <vt:lpstr>校長として必要な素養　アセスメント力</vt:lpstr>
      <vt:lpstr>校長として必要な素養　ファシリテーション力</vt:lpstr>
      <vt:lpstr>校長として必要な素養　使命感・責任感</vt:lpstr>
      <vt:lpstr>校長として必要な素養　教育的愛情</vt:lpstr>
      <vt:lpstr>校長として必要な素養　リーダーシップ</vt:lpstr>
      <vt:lpstr>校長として必要な素養　自己啓発力</vt:lpstr>
      <vt:lpstr>校長として必要なマネジメント　経営方針の構築</vt:lpstr>
      <vt:lpstr>校長として必要なマネジメント　教育課程の編成</vt:lpstr>
      <vt:lpstr>校長として必要なマネジメント　学校評価・改善</vt:lpstr>
      <vt:lpstr>校長として必要なマネジメント　人材育成</vt:lpstr>
      <vt:lpstr>校長として必要なマネジメント　研修</vt:lpstr>
      <vt:lpstr>校長として必要なマネジメント　管理・監督</vt:lpstr>
      <vt:lpstr>校長として必要なマネジメント　人事評価</vt:lpstr>
      <vt:lpstr>校長として必要なマネジメント　施設・事務の管理</vt:lpstr>
      <vt:lpstr>校長として必要なマネジメント　危機管理・学校安全</vt:lpstr>
      <vt:lpstr>校長として必要なマネジメント　連携・協働</vt:lpstr>
      <vt:lpstr>　具体的な活用場面①</vt:lpstr>
      <vt:lpstr>　具体的な活用場面②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学習指導（授業実践）</dc:title>
  <dc:creator>山梨県</dc:creator>
  <cp:lastModifiedBy>山梨県</cp:lastModifiedBy>
  <cp:revision>519</cp:revision>
  <cp:lastPrinted>2023-09-19T03:06:04Z</cp:lastPrinted>
  <dcterms:created xsi:type="dcterms:W3CDTF">2023-06-21T04:23:43Z</dcterms:created>
  <dcterms:modified xsi:type="dcterms:W3CDTF">2024-03-08T04:31:33Z</dcterms:modified>
</cp:coreProperties>
</file>